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notesSlides/notesSlide9.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10.xml" ContentType="application/vnd.openxmlformats-officedocument.presentationml.notesSlide+xml"/>
  <Override PartName="/ppt/charts/chart9.xml" ContentType="application/vnd.openxmlformats-officedocument.drawingml.chart+xml"/>
  <Override PartName="/ppt/notesSlides/notesSlide11.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12.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1"/>
  </p:notesMasterIdLst>
  <p:sldIdLst>
    <p:sldId id="280" r:id="rId3"/>
    <p:sldId id="269" r:id="rId4"/>
    <p:sldId id="290" r:id="rId5"/>
    <p:sldId id="291" r:id="rId6"/>
    <p:sldId id="294" r:id="rId7"/>
    <p:sldId id="266" r:id="rId8"/>
    <p:sldId id="288" r:id="rId9"/>
    <p:sldId id="271" r:id="rId10"/>
    <p:sldId id="261" r:id="rId11"/>
    <p:sldId id="287" r:id="rId12"/>
    <p:sldId id="284" r:id="rId13"/>
    <p:sldId id="292" r:id="rId14"/>
    <p:sldId id="293" r:id="rId15"/>
    <p:sldId id="285" r:id="rId16"/>
    <p:sldId id="286" r:id="rId17"/>
    <p:sldId id="272" r:id="rId18"/>
    <p:sldId id="278" r:id="rId19"/>
    <p:sldId id="283" r:id="rId2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CC99"/>
    <a:srgbClr val="00CC66"/>
    <a:srgbClr val="660066"/>
    <a:srgbClr val="7A0000"/>
    <a:srgbClr val="FF2929"/>
    <a:srgbClr val="860000"/>
    <a:srgbClr val="FFCC66"/>
    <a:srgbClr val="FF9933"/>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11" autoAdjust="0"/>
    <p:restoredTop sz="93238" autoAdjust="0"/>
  </p:normalViewPr>
  <p:slideViewPr>
    <p:cSldViewPr>
      <p:cViewPr>
        <p:scale>
          <a:sx n="66" d="100"/>
          <a:sy n="66" d="100"/>
        </p:scale>
        <p:origin x="-130" y="-3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elvin.ndede\Desktop\MDSC_Slide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kelvin.ndede\Desktop\MDSC_Apri-May%202018.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kelvin.ndede\Desktop\MDSC_Apri-May%202018.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kelvin.ndede\Desktop\MDSC_Apri-May%202018.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kelvin.ndede\AppData\Local\Microsoft\Windows\INetCache\Content.Outlook\KQOCCA3V\BoothPositive%20Clients%20(3).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kelvin.ndede\AppData\Local\Microsoft\Windows\INetCache\Content.Outlook\KQOCCA3V\BoothPositive%20Clients%20(3).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kelvin.ndede\Desktop\MDSC_Slid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kelvin.ndede\Desktop\MDSC_Apri-May%202018.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kelvin.ndede\Desktop\HTSBooth.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kelvin.ndede\Desktop\MDSC_Apri-May%202018.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kelvin.ndede\Desktop\IAS%20Graph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kelvin.ndede\Desktop\IAS%20Graph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kelvin.ndede\Desktop\IAS%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824668406139387E-2"/>
          <c:y val="5.7713634469472648E-2"/>
          <c:w val="0.84810150773601378"/>
          <c:h val="0.78049276263829548"/>
        </c:manualLayout>
      </c:layout>
      <c:barChart>
        <c:barDir val="col"/>
        <c:grouping val="stacked"/>
        <c:varyColors val="0"/>
        <c:ser>
          <c:idx val="0"/>
          <c:order val="0"/>
          <c:spPr>
            <a:solidFill>
              <a:srgbClr val="92D050"/>
            </a:solidFill>
            <a:ln>
              <a:solidFill>
                <a:srgbClr val="000000"/>
              </a:solidFill>
            </a:ln>
            <a:effectLst>
              <a:outerShdw blurRad="50800" dist="38100" dir="13500000" algn="br" rotWithShape="0">
                <a:prstClr val="black">
                  <a:alpha val="40000"/>
                </a:prstClr>
              </a:outerShdw>
            </a:effectLst>
          </c:spPr>
          <c:invertIfNegative val="0"/>
          <c:dPt>
            <c:idx val="0"/>
            <c:invertIfNegative val="0"/>
            <c:bubble3D val="0"/>
            <c:spPr>
              <a:solidFill>
                <a:srgbClr val="7A0000"/>
              </a:solidFill>
              <a:ln>
                <a:solidFill>
                  <a:srgbClr val="000000"/>
                </a:solidFill>
              </a:ln>
              <a:effectLst>
                <a:outerShdw blurRad="50800" dist="38100" dir="13500000" algn="br" rotWithShape="0">
                  <a:prstClr val="black">
                    <a:alpha val="40000"/>
                  </a:prstClr>
                </a:outerShdw>
              </a:effectLst>
            </c:spPr>
            <c:extLst xmlns:c16r2="http://schemas.microsoft.com/office/drawing/2015/06/chart">
              <c:ext xmlns:c16="http://schemas.microsoft.com/office/drawing/2014/chart" uri="{C3380CC4-5D6E-409C-BE32-E72D297353CC}">
                <c16:uniqueId val="{00000001-E996-4384-8DA3-18D3AD4ABBB0}"/>
              </c:ext>
            </c:extLst>
          </c:dPt>
          <c:dPt>
            <c:idx val="1"/>
            <c:invertIfNegative val="0"/>
            <c:bubble3D val="0"/>
            <c:spPr>
              <a:solidFill>
                <a:srgbClr val="C00000"/>
              </a:solidFill>
              <a:ln>
                <a:solidFill>
                  <a:srgbClr val="000000"/>
                </a:solidFill>
              </a:ln>
              <a:effectLst>
                <a:outerShdw blurRad="50800" dist="38100" dir="13500000" algn="br" rotWithShape="0">
                  <a:prstClr val="black">
                    <a:alpha val="40000"/>
                  </a:prstClr>
                </a:outerShdw>
              </a:effectLst>
            </c:spPr>
            <c:extLst xmlns:c16r2="http://schemas.microsoft.com/office/drawing/2015/06/chart">
              <c:ext xmlns:c16="http://schemas.microsoft.com/office/drawing/2014/chart" uri="{C3380CC4-5D6E-409C-BE32-E72D297353CC}">
                <c16:uniqueId val="{00000003-E996-4384-8DA3-18D3AD4ABBB0}"/>
              </c:ext>
            </c:extLst>
          </c:dPt>
          <c:dPt>
            <c:idx val="2"/>
            <c:invertIfNegative val="0"/>
            <c:bubble3D val="0"/>
            <c:spPr>
              <a:solidFill>
                <a:srgbClr val="FF2929"/>
              </a:solidFill>
              <a:ln>
                <a:solidFill>
                  <a:srgbClr val="000000"/>
                </a:solidFill>
              </a:ln>
              <a:effectLst>
                <a:outerShdw blurRad="50800" dist="38100" dir="13500000" algn="br" rotWithShape="0">
                  <a:prstClr val="black">
                    <a:alpha val="40000"/>
                  </a:prstClr>
                </a:outerShdw>
              </a:effectLst>
            </c:spPr>
            <c:extLst xmlns:c16r2="http://schemas.microsoft.com/office/drawing/2015/06/chart">
              <c:ext xmlns:c16="http://schemas.microsoft.com/office/drawing/2014/chart" uri="{C3380CC4-5D6E-409C-BE32-E72D297353CC}">
                <c16:uniqueId val="{00000004-E996-4384-8DA3-18D3AD4ABBB0}"/>
              </c:ext>
            </c:extLst>
          </c:dPt>
          <c:cat>
            <c:strRef>
              <c:f>Sheet1!$C$10:$C$12</c:f>
              <c:strCache>
                <c:ptCount val="3"/>
                <c:pt idx="0">
                  <c:v>Know their HIV status</c:v>
                </c:pt>
                <c:pt idx="1">
                  <c:v>Are on ART</c:v>
                </c:pt>
                <c:pt idx="2">
                  <c:v>Are virally suppressed</c:v>
                </c:pt>
              </c:strCache>
            </c:strRef>
          </c:cat>
          <c:val>
            <c:numRef>
              <c:f>Sheet1!$D$10:$D$12</c:f>
              <c:numCache>
                <c:formatCode>_(* #,##0.00_);_(* \(#,##0.00\);_(* "-"??_);_(@_)</c:formatCode>
                <c:ptCount val="3"/>
                <c:pt idx="0">
                  <c:v>890000</c:v>
                </c:pt>
                <c:pt idx="1">
                  <c:v>747600</c:v>
                </c:pt>
                <c:pt idx="2">
                  <c:v>627984</c:v>
                </c:pt>
              </c:numCache>
            </c:numRef>
          </c:val>
          <c:extLst xmlns:c16r2="http://schemas.microsoft.com/office/drawing/2015/06/chart">
            <c:ext xmlns:c16="http://schemas.microsoft.com/office/drawing/2014/chart" uri="{C3380CC4-5D6E-409C-BE32-E72D297353CC}">
              <c16:uniqueId val="{00000005-E996-4384-8DA3-18D3AD4ABBB0}"/>
            </c:ext>
          </c:extLst>
        </c:ser>
        <c:ser>
          <c:idx val="1"/>
          <c:order val="1"/>
          <c:spPr>
            <a:noFill/>
            <a:ln>
              <a:solidFill>
                <a:sysClr val="windowText" lastClr="000000"/>
              </a:solidFill>
            </a:ln>
          </c:spPr>
          <c:invertIfNegative val="0"/>
          <c:cat>
            <c:strRef>
              <c:f>Sheet1!$C$10:$C$12</c:f>
              <c:strCache>
                <c:ptCount val="3"/>
                <c:pt idx="0">
                  <c:v>Know their HIV status</c:v>
                </c:pt>
                <c:pt idx="1">
                  <c:v>Are on ART</c:v>
                </c:pt>
                <c:pt idx="2">
                  <c:v>Are virally suppressed</c:v>
                </c:pt>
              </c:strCache>
            </c:strRef>
          </c:cat>
          <c:val>
            <c:numRef>
              <c:f>Sheet1!$E$10:$E$12</c:f>
              <c:numCache>
                <c:formatCode>_(* #,##0.00_);_(* \(#,##0.00\);_(* "-"??_);_(@_)</c:formatCode>
                <c:ptCount val="3"/>
                <c:pt idx="0">
                  <c:v>110000</c:v>
                </c:pt>
                <c:pt idx="1">
                  <c:v>252400</c:v>
                </c:pt>
                <c:pt idx="2">
                  <c:v>372016</c:v>
                </c:pt>
              </c:numCache>
            </c:numRef>
          </c:val>
          <c:extLst xmlns:c16r2="http://schemas.microsoft.com/office/drawing/2015/06/chart">
            <c:ext xmlns:c16="http://schemas.microsoft.com/office/drawing/2014/chart" uri="{C3380CC4-5D6E-409C-BE32-E72D297353CC}">
              <c16:uniqueId val="{00000005-FB85-4237-B4E9-CF6D552BE678}"/>
            </c:ext>
          </c:extLst>
        </c:ser>
        <c:dLbls>
          <c:showLegendKey val="0"/>
          <c:showVal val="0"/>
          <c:showCatName val="0"/>
          <c:showSerName val="0"/>
          <c:showPercent val="0"/>
          <c:showBubbleSize val="0"/>
        </c:dLbls>
        <c:gapWidth val="7"/>
        <c:overlap val="100"/>
        <c:axId val="129796736"/>
        <c:axId val="134836608"/>
      </c:barChart>
      <c:catAx>
        <c:axId val="129796736"/>
        <c:scaling>
          <c:orientation val="minMax"/>
        </c:scaling>
        <c:delete val="0"/>
        <c:axPos val="b"/>
        <c:numFmt formatCode="General" sourceLinked="0"/>
        <c:majorTickMark val="out"/>
        <c:minorTickMark val="none"/>
        <c:tickLblPos val="nextTo"/>
        <c:txPr>
          <a:bodyPr/>
          <a:lstStyle/>
          <a:p>
            <a:pPr>
              <a:defRPr sz="1100" b="1">
                <a:solidFill>
                  <a:srgbClr val="000000"/>
                </a:solidFill>
              </a:defRPr>
            </a:pPr>
            <a:endParaRPr lang="en-US"/>
          </a:p>
        </c:txPr>
        <c:crossAx val="134836608"/>
        <c:crosses val="autoZero"/>
        <c:auto val="1"/>
        <c:lblAlgn val="ctr"/>
        <c:lblOffset val="100"/>
        <c:noMultiLvlLbl val="0"/>
      </c:catAx>
      <c:valAx>
        <c:axId val="134836608"/>
        <c:scaling>
          <c:orientation val="minMax"/>
        </c:scaling>
        <c:delete val="1"/>
        <c:axPos val="l"/>
        <c:numFmt formatCode="_(* #,##0.00_);_(* \(#,##0.00\);_(* &quot;-&quot;??_);_(@_)" sourceLinked="1"/>
        <c:majorTickMark val="out"/>
        <c:minorTickMark val="none"/>
        <c:tickLblPos val="nextTo"/>
        <c:crossAx val="129796736"/>
        <c:crosses val="autoZero"/>
        <c:crossBetween val="between"/>
      </c:valAx>
    </c:plotArea>
    <c:plotVisOnly val="1"/>
    <c:dispBlanksAs val="gap"/>
    <c:showDLblsOverMax val="0"/>
  </c:chart>
  <c:txPr>
    <a:bodyPr/>
    <a:lstStyle/>
    <a:p>
      <a:pPr>
        <a:defRPr sz="900">
          <a:latin typeface="Garamond" pitchFamily="18"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427221120780207"/>
          <c:y val="0.12470773642669836"/>
          <c:w val="0.68056054261207921"/>
          <c:h val="0.75654031784664943"/>
        </c:manualLayout>
      </c:layout>
      <c:barChart>
        <c:barDir val="bar"/>
        <c:grouping val="clustered"/>
        <c:varyColors val="0"/>
        <c:ser>
          <c:idx val="0"/>
          <c:order val="0"/>
          <c:tx>
            <c:strRef>
              <c:f>'MDSC Abstracts'!$I$270</c:f>
              <c:strCache>
                <c:ptCount val="1"/>
                <c:pt idx="0">
                  <c:v>Male</c:v>
                </c:pt>
              </c:strCache>
            </c:strRef>
          </c:tx>
          <c:spPr>
            <a:solidFill>
              <a:srgbClr val="FFC000"/>
            </a:solidFill>
            <a:ln>
              <a:solidFill>
                <a:srgbClr val="7030A0"/>
              </a:solidFill>
            </a:ln>
          </c:spPr>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'MDSC Abstracts'!$H$271:$H$275</c:f>
              <c:strCache>
                <c:ptCount val="5"/>
                <c:pt idx="0">
                  <c:v>15-19</c:v>
                </c:pt>
                <c:pt idx="1">
                  <c:v>20-24</c:v>
                </c:pt>
                <c:pt idx="2">
                  <c:v>25-29</c:v>
                </c:pt>
                <c:pt idx="3">
                  <c:v>30-49</c:v>
                </c:pt>
                <c:pt idx="4">
                  <c:v>50+</c:v>
                </c:pt>
              </c:strCache>
            </c:strRef>
          </c:cat>
          <c:val>
            <c:numRef>
              <c:f>'MDSC Abstracts'!$I$271:$I$275</c:f>
              <c:numCache>
                <c:formatCode>General</c:formatCode>
                <c:ptCount val="5"/>
                <c:pt idx="0">
                  <c:v>116</c:v>
                </c:pt>
                <c:pt idx="1">
                  <c:v>429</c:v>
                </c:pt>
                <c:pt idx="2">
                  <c:v>476</c:v>
                </c:pt>
                <c:pt idx="3">
                  <c:v>758</c:v>
                </c:pt>
                <c:pt idx="4">
                  <c:v>223</c:v>
                </c:pt>
              </c:numCache>
            </c:numRef>
          </c:val>
          <c:extLst xmlns:c16r2="http://schemas.microsoft.com/office/drawing/2015/06/chart">
            <c:ext xmlns:c16="http://schemas.microsoft.com/office/drawing/2014/chart" uri="{C3380CC4-5D6E-409C-BE32-E72D297353CC}">
              <c16:uniqueId val="{00000000-5AFA-401F-A7CA-8B827B004F4A}"/>
            </c:ext>
          </c:extLst>
        </c:ser>
        <c:ser>
          <c:idx val="1"/>
          <c:order val="1"/>
          <c:tx>
            <c:strRef>
              <c:f>'MDSC Abstracts'!$J$270</c:f>
              <c:strCache>
                <c:ptCount val="1"/>
                <c:pt idx="0">
                  <c:v>Female</c:v>
                </c:pt>
              </c:strCache>
            </c:strRef>
          </c:tx>
          <c:spPr>
            <a:solidFill>
              <a:srgbClr val="FF0000"/>
            </a:solidFill>
            <a:ln w="3175">
              <a:solidFill>
                <a:schemeClr val="tx1"/>
              </a:solidFill>
            </a:ln>
          </c:spPr>
          <c:invertIfNegative val="0"/>
          <c:dLbls>
            <c:numFmt formatCode="#,##0_ ;#,##0\ " sourceLinked="0"/>
            <c:spPr>
              <a:noFill/>
              <a:ln>
                <a:noFill/>
              </a:ln>
              <a:effectLst/>
            </c:spPr>
            <c:dLblPos val="outEnd"/>
            <c:showLegendKey val="0"/>
            <c:showVal val="1"/>
            <c:showCatName val="0"/>
            <c:showSerName val="0"/>
            <c:showPercent val="0"/>
            <c:showBubbleSize val="0"/>
            <c:separator> </c:separator>
            <c:showLeaderLines val="0"/>
            <c:extLst xmlns:c16r2="http://schemas.microsoft.com/office/drawing/2015/06/chart">
              <c:ext xmlns:c15="http://schemas.microsoft.com/office/drawing/2012/chart" uri="{CE6537A1-D6FC-4f65-9D91-7224C49458BB}">
                <c15:layout/>
                <c15:showLeaderLines val="0"/>
              </c:ext>
            </c:extLst>
          </c:dLbls>
          <c:cat>
            <c:strRef>
              <c:f>'MDSC Abstracts'!$H$271:$H$275</c:f>
              <c:strCache>
                <c:ptCount val="5"/>
                <c:pt idx="0">
                  <c:v>15-19</c:v>
                </c:pt>
                <c:pt idx="1">
                  <c:v>20-24</c:v>
                </c:pt>
                <c:pt idx="2">
                  <c:v>25-29</c:v>
                </c:pt>
                <c:pt idx="3">
                  <c:v>30-49</c:v>
                </c:pt>
                <c:pt idx="4">
                  <c:v>50+</c:v>
                </c:pt>
              </c:strCache>
            </c:strRef>
          </c:cat>
          <c:val>
            <c:numRef>
              <c:f>'MDSC Abstracts'!$J$271:$J$275</c:f>
              <c:numCache>
                <c:formatCode>General</c:formatCode>
                <c:ptCount val="5"/>
                <c:pt idx="0">
                  <c:v>-191</c:v>
                </c:pt>
                <c:pt idx="1">
                  <c:v>-460</c:v>
                </c:pt>
                <c:pt idx="2">
                  <c:v>-432</c:v>
                </c:pt>
                <c:pt idx="3">
                  <c:v>-558</c:v>
                </c:pt>
                <c:pt idx="4">
                  <c:v>-163</c:v>
                </c:pt>
              </c:numCache>
            </c:numRef>
          </c:val>
          <c:extLst xmlns:c16r2="http://schemas.microsoft.com/office/drawing/2015/06/chart">
            <c:ext xmlns:c16="http://schemas.microsoft.com/office/drawing/2014/chart" uri="{C3380CC4-5D6E-409C-BE32-E72D297353CC}">
              <c16:uniqueId val="{00000001-5AFA-401F-A7CA-8B827B004F4A}"/>
            </c:ext>
          </c:extLst>
        </c:ser>
        <c:dLbls>
          <c:dLblPos val="outEnd"/>
          <c:showLegendKey val="0"/>
          <c:showVal val="1"/>
          <c:showCatName val="0"/>
          <c:showSerName val="0"/>
          <c:showPercent val="0"/>
          <c:showBubbleSize val="0"/>
        </c:dLbls>
        <c:gapWidth val="5"/>
        <c:overlap val="100"/>
        <c:axId val="77531392"/>
        <c:axId val="77598720"/>
      </c:barChart>
      <c:catAx>
        <c:axId val="77531392"/>
        <c:scaling>
          <c:orientation val="minMax"/>
        </c:scaling>
        <c:delete val="0"/>
        <c:axPos val="l"/>
        <c:numFmt formatCode="General" sourceLinked="1"/>
        <c:majorTickMark val="out"/>
        <c:minorTickMark val="none"/>
        <c:tickLblPos val="low"/>
        <c:spPr>
          <a:ln>
            <a:solidFill>
              <a:schemeClr val="tx1"/>
            </a:solidFill>
          </a:ln>
        </c:spPr>
        <c:crossAx val="77598720"/>
        <c:crosses val="autoZero"/>
        <c:auto val="1"/>
        <c:lblAlgn val="ctr"/>
        <c:lblOffset val="100"/>
        <c:noMultiLvlLbl val="0"/>
      </c:catAx>
      <c:valAx>
        <c:axId val="77598720"/>
        <c:scaling>
          <c:orientation val="minMax"/>
        </c:scaling>
        <c:delete val="0"/>
        <c:axPos val="b"/>
        <c:numFmt formatCode="#,##0_ ;#,##0\ " sourceLinked="0"/>
        <c:majorTickMark val="out"/>
        <c:minorTickMark val="none"/>
        <c:tickLblPos val="nextTo"/>
        <c:crossAx val="77531392"/>
        <c:crosses val="autoZero"/>
        <c:crossBetween val="between"/>
      </c:valAx>
    </c:plotArea>
    <c:legend>
      <c:legendPos val="t"/>
      <c:layout>
        <c:manualLayout>
          <c:xMode val="edge"/>
          <c:yMode val="edge"/>
          <c:x val="0.35089070403481942"/>
          <c:y val="1.1387793450256187E-2"/>
          <c:w val="0.37447903214997547"/>
          <c:h val="8.2028607890669888E-2"/>
        </c:manualLayout>
      </c:layout>
      <c:overlay val="0"/>
    </c:legend>
    <c:plotVisOnly val="1"/>
    <c:dispBlanksAs val="gap"/>
    <c:showDLblsOverMax val="0"/>
  </c:chart>
  <c:txPr>
    <a:bodyPr/>
    <a:lstStyle/>
    <a:p>
      <a:pPr>
        <a:defRPr sz="800">
          <a:latin typeface="Garamond" pitchFamily="18"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949091316583549"/>
          <c:y val="0.10079939457589875"/>
          <c:w val="0.70472496249862682"/>
          <c:h val="0.78400389913292567"/>
        </c:manualLayout>
      </c:layout>
      <c:barChart>
        <c:barDir val="bar"/>
        <c:grouping val="clustered"/>
        <c:varyColors val="0"/>
        <c:ser>
          <c:idx val="0"/>
          <c:order val="0"/>
          <c:tx>
            <c:strRef>
              <c:f>'MDSC Abstracts'!$I$225</c:f>
              <c:strCache>
                <c:ptCount val="1"/>
                <c:pt idx="0">
                  <c:v>Male</c:v>
                </c:pt>
              </c:strCache>
            </c:strRef>
          </c:tx>
          <c:spPr>
            <a:solidFill>
              <a:srgbClr val="FFC000"/>
            </a:solidFill>
            <a:ln>
              <a:solidFill>
                <a:srgbClr val="7030A0"/>
              </a:solidFill>
            </a:ln>
          </c:spPr>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'MDSC Abstracts'!$H$226:$H$230</c:f>
              <c:strCache>
                <c:ptCount val="5"/>
                <c:pt idx="0">
                  <c:v>15-19</c:v>
                </c:pt>
                <c:pt idx="1">
                  <c:v>20-24</c:v>
                </c:pt>
                <c:pt idx="2">
                  <c:v>25-29</c:v>
                </c:pt>
                <c:pt idx="3">
                  <c:v>30-49</c:v>
                </c:pt>
                <c:pt idx="4">
                  <c:v>50+</c:v>
                </c:pt>
              </c:strCache>
            </c:strRef>
          </c:cat>
          <c:val>
            <c:numRef>
              <c:f>'MDSC Abstracts'!$I$226:$I$230</c:f>
              <c:numCache>
                <c:formatCode>General</c:formatCode>
                <c:ptCount val="5"/>
                <c:pt idx="0">
                  <c:v>28</c:v>
                </c:pt>
                <c:pt idx="1">
                  <c:v>159</c:v>
                </c:pt>
                <c:pt idx="2">
                  <c:v>169</c:v>
                </c:pt>
                <c:pt idx="3">
                  <c:v>303</c:v>
                </c:pt>
                <c:pt idx="4">
                  <c:v>58</c:v>
                </c:pt>
              </c:numCache>
            </c:numRef>
          </c:val>
          <c:extLst xmlns:c16r2="http://schemas.microsoft.com/office/drawing/2015/06/chart">
            <c:ext xmlns:c16="http://schemas.microsoft.com/office/drawing/2014/chart" uri="{C3380CC4-5D6E-409C-BE32-E72D297353CC}">
              <c16:uniqueId val="{00000000-18F2-44D1-A3B0-7C448430E7B6}"/>
            </c:ext>
          </c:extLst>
        </c:ser>
        <c:ser>
          <c:idx val="1"/>
          <c:order val="1"/>
          <c:tx>
            <c:strRef>
              <c:f>'MDSC Abstracts'!$J$225</c:f>
              <c:strCache>
                <c:ptCount val="1"/>
                <c:pt idx="0">
                  <c:v>Female</c:v>
                </c:pt>
              </c:strCache>
            </c:strRef>
          </c:tx>
          <c:spPr>
            <a:solidFill>
              <a:srgbClr val="FF0000"/>
            </a:solidFill>
            <a:ln w="3175">
              <a:solidFill>
                <a:schemeClr val="tx1"/>
              </a:solidFill>
            </a:ln>
          </c:spPr>
          <c:invertIfNegative val="0"/>
          <c:dLbls>
            <c:numFmt formatCode="#,##0_ ;#,##0\ " sourceLinked="0"/>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'MDSC Abstracts'!$H$226:$H$230</c:f>
              <c:strCache>
                <c:ptCount val="5"/>
                <c:pt idx="0">
                  <c:v>15-19</c:v>
                </c:pt>
                <c:pt idx="1">
                  <c:v>20-24</c:v>
                </c:pt>
                <c:pt idx="2">
                  <c:v>25-29</c:v>
                </c:pt>
                <c:pt idx="3">
                  <c:v>30-49</c:v>
                </c:pt>
                <c:pt idx="4">
                  <c:v>50+</c:v>
                </c:pt>
              </c:strCache>
            </c:strRef>
          </c:cat>
          <c:val>
            <c:numRef>
              <c:f>'MDSC Abstracts'!$J$226:$J$230</c:f>
              <c:numCache>
                <c:formatCode>General</c:formatCode>
                <c:ptCount val="5"/>
                <c:pt idx="0">
                  <c:v>-34</c:v>
                </c:pt>
                <c:pt idx="1">
                  <c:v>-122</c:v>
                </c:pt>
                <c:pt idx="2">
                  <c:v>-141</c:v>
                </c:pt>
                <c:pt idx="3">
                  <c:v>-194</c:v>
                </c:pt>
                <c:pt idx="4">
                  <c:v>-47</c:v>
                </c:pt>
              </c:numCache>
            </c:numRef>
          </c:val>
          <c:extLst xmlns:c16r2="http://schemas.microsoft.com/office/drawing/2015/06/chart">
            <c:ext xmlns:c16="http://schemas.microsoft.com/office/drawing/2014/chart" uri="{C3380CC4-5D6E-409C-BE32-E72D297353CC}">
              <c16:uniqueId val="{00000001-18F2-44D1-A3B0-7C448430E7B6}"/>
            </c:ext>
          </c:extLst>
        </c:ser>
        <c:dLbls>
          <c:dLblPos val="outEnd"/>
          <c:showLegendKey val="0"/>
          <c:showVal val="1"/>
          <c:showCatName val="0"/>
          <c:showSerName val="0"/>
          <c:showPercent val="0"/>
          <c:showBubbleSize val="0"/>
        </c:dLbls>
        <c:gapWidth val="5"/>
        <c:overlap val="100"/>
        <c:axId val="77761152"/>
        <c:axId val="77779328"/>
      </c:barChart>
      <c:catAx>
        <c:axId val="77761152"/>
        <c:scaling>
          <c:orientation val="minMax"/>
        </c:scaling>
        <c:delete val="0"/>
        <c:axPos val="l"/>
        <c:numFmt formatCode="General" sourceLinked="1"/>
        <c:majorTickMark val="out"/>
        <c:minorTickMark val="none"/>
        <c:tickLblPos val="low"/>
        <c:spPr>
          <a:ln>
            <a:solidFill>
              <a:schemeClr val="tx1"/>
            </a:solidFill>
          </a:ln>
        </c:spPr>
        <c:crossAx val="77779328"/>
        <c:crosses val="autoZero"/>
        <c:auto val="1"/>
        <c:lblAlgn val="ctr"/>
        <c:lblOffset val="100"/>
        <c:noMultiLvlLbl val="0"/>
      </c:catAx>
      <c:valAx>
        <c:axId val="77779328"/>
        <c:scaling>
          <c:orientation val="minMax"/>
        </c:scaling>
        <c:delete val="0"/>
        <c:axPos val="b"/>
        <c:numFmt formatCode="#,##0_ ;#,##0\ " sourceLinked="0"/>
        <c:majorTickMark val="out"/>
        <c:minorTickMark val="none"/>
        <c:tickLblPos val="nextTo"/>
        <c:crossAx val="77761152"/>
        <c:crosses val="autoZero"/>
        <c:crossBetween val="between"/>
      </c:valAx>
    </c:plotArea>
    <c:legend>
      <c:legendPos val="t"/>
      <c:layout>
        <c:manualLayout>
          <c:xMode val="edge"/>
          <c:yMode val="edge"/>
          <c:x val="0.35674182809525012"/>
          <c:y val="0"/>
          <c:w val="0.35386668491124601"/>
          <c:h val="7.7569757167829628E-2"/>
        </c:manualLayout>
      </c:layout>
      <c:overlay val="0"/>
    </c:legend>
    <c:plotVisOnly val="1"/>
    <c:dispBlanksAs val="gap"/>
    <c:showDLblsOverMax val="0"/>
  </c:chart>
  <c:txPr>
    <a:bodyPr/>
    <a:lstStyle/>
    <a:p>
      <a:pPr>
        <a:defRPr sz="800">
          <a:solidFill>
            <a:sysClr val="windowText" lastClr="000000"/>
          </a:solidFill>
          <a:latin typeface="Garamond" pitchFamily="18"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877457251249459"/>
          <c:y val="0.13841494422572179"/>
          <c:w val="0.73696241875592661"/>
          <c:h val="0.77487040682414687"/>
        </c:manualLayout>
      </c:layout>
      <c:barChart>
        <c:barDir val="bar"/>
        <c:grouping val="clustered"/>
        <c:varyColors val="0"/>
        <c:ser>
          <c:idx val="0"/>
          <c:order val="0"/>
          <c:tx>
            <c:strRef>
              <c:f>'MDSC Abstracts'!$I$239</c:f>
              <c:strCache>
                <c:ptCount val="1"/>
                <c:pt idx="0">
                  <c:v>Male</c:v>
                </c:pt>
              </c:strCache>
            </c:strRef>
          </c:tx>
          <c:spPr>
            <a:solidFill>
              <a:srgbClr val="FFC000"/>
            </a:solidFill>
            <a:ln>
              <a:solidFill>
                <a:srgbClr val="7030A0"/>
              </a:solidFill>
            </a:ln>
          </c:spPr>
          <c:invertIfNegative val="0"/>
          <c:dLbls>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'MDSC Abstracts'!$H$240:$H$244</c:f>
              <c:strCache>
                <c:ptCount val="5"/>
                <c:pt idx="0">
                  <c:v>15-19</c:v>
                </c:pt>
                <c:pt idx="1">
                  <c:v>20-24</c:v>
                </c:pt>
                <c:pt idx="2">
                  <c:v>25-29</c:v>
                </c:pt>
                <c:pt idx="3">
                  <c:v>30-49</c:v>
                </c:pt>
                <c:pt idx="4">
                  <c:v>50+</c:v>
                </c:pt>
              </c:strCache>
            </c:strRef>
          </c:cat>
          <c:val>
            <c:numRef>
              <c:f>'MDSC Abstracts'!$I$240:$I$244</c:f>
              <c:numCache>
                <c:formatCode>General</c:formatCode>
                <c:ptCount val="5"/>
                <c:pt idx="0">
                  <c:v>24</c:v>
                </c:pt>
                <c:pt idx="1">
                  <c:v>79</c:v>
                </c:pt>
                <c:pt idx="2">
                  <c:v>72</c:v>
                </c:pt>
                <c:pt idx="3">
                  <c:v>226</c:v>
                </c:pt>
                <c:pt idx="4">
                  <c:v>45</c:v>
                </c:pt>
              </c:numCache>
            </c:numRef>
          </c:val>
          <c:extLst xmlns:c16r2="http://schemas.microsoft.com/office/drawing/2015/06/chart">
            <c:ext xmlns:c16="http://schemas.microsoft.com/office/drawing/2014/chart" uri="{C3380CC4-5D6E-409C-BE32-E72D297353CC}">
              <c16:uniqueId val="{00000000-6B5A-4564-941C-208544840255}"/>
            </c:ext>
          </c:extLst>
        </c:ser>
        <c:ser>
          <c:idx val="1"/>
          <c:order val="1"/>
          <c:tx>
            <c:strRef>
              <c:f>'MDSC Abstracts'!$J$239</c:f>
              <c:strCache>
                <c:ptCount val="1"/>
                <c:pt idx="0">
                  <c:v>Female</c:v>
                </c:pt>
              </c:strCache>
            </c:strRef>
          </c:tx>
          <c:spPr>
            <a:solidFill>
              <a:srgbClr val="FF0000"/>
            </a:solidFill>
            <a:ln w="3175">
              <a:solidFill>
                <a:schemeClr val="tx1"/>
              </a:solidFill>
            </a:ln>
          </c:spPr>
          <c:invertIfNegative val="0"/>
          <c:dLbls>
            <c:dLbl>
              <c:idx val="3"/>
              <c:layout>
                <c:manualLayout>
                  <c:x val="-0.10121868162123782"/>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6B5A-4564-941C-208544840255}"/>
                </c:ext>
              </c:extLst>
            </c:dLbl>
            <c:numFmt formatCode="#,##0_ ;#,##0\ " sourceLinked="0"/>
            <c:spPr>
              <a:noFill/>
              <a:ln>
                <a:noFill/>
              </a:ln>
              <a:effectLst/>
            </c:sp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'MDSC Abstracts'!$H$240:$H$244</c:f>
              <c:strCache>
                <c:ptCount val="5"/>
                <c:pt idx="0">
                  <c:v>15-19</c:v>
                </c:pt>
                <c:pt idx="1">
                  <c:v>20-24</c:v>
                </c:pt>
                <c:pt idx="2">
                  <c:v>25-29</c:v>
                </c:pt>
                <c:pt idx="3">
                  <c:v>30-49</c:v>
                </c:pt>
                <c:pt idx="4">
                  <c:v>50+</c:v>
                </c:pt>
              </c:strCache>
            </c:strRef>
          </c:cat>
          <c:val>
            <c:numRef>
              <c:f>'MDSC Abstracts'!$J$240:$J$244</c:f>
              <c:numCache>
                <c:formatCode>General</c:formatCode>
                <c:ptCount val="5"/>
                <c:pt idx="0">
                  <c:v>-18</c:v>
                </c:pt>
                <c:pt idx="1">
                  <c:v>-96</c:v>
                </c:pt>
                <c:pt idx="2">
                  <c:v>-81</c:v>
                </c:pt>
                <c:pt idx="3">
                  <c:v>-177</c:v>
                </c:pt>
                <c:pt idx="4">
                  <c:v>-40</c:v>
                </c:pt>
              </c:numCache>
            </c:numRef>
          </c:val>
          <c:extLst xmlns:c16r2="http://schemas.microsoft.com/office/drawing/2015/06/chart">
            <c:ext xmlns:c16="http://schemas.microsoft.com/office/drawing/2014/chart" uri="{C3380CC4-5D6E-409C-BE32-E72D297353CC}">
              <c16:uniqueId val="{00000001-6B5A-4564-941C-208544840255}"/>
            </c:ext>
          </c:extLst>
        </c:ser>
        <c:dLbls>
          <c:dLblPos val="outEnd"/>
          <c:showLegendKey val="0"/>
          <c:showVal val="1"/>
          <c:showCatName val="0"/>
          <c:showSerName val="0"/>
          <c:showPercent val="0"/>
          <c:showBubbleSize val="0"/>
        </c:dLbls>
        <c:gapWidth val="5"/>
        <c:overlap val="100"/>
        <c:axId val="78638464"/>
        <c:axId val="78640256"/>
      </c:barChart>
      <c:catAx>
        <c:axId val="78638464"/>
        <c:scaling>
          <c:orientation val="minMax"/>
        </c:scaling>
        <c:delete val="0"/>
        <c:axPos val="l"/>
        <c:numFmt formatCode="General" sourceLinked="1"/>
        <c:majorTickMark val="out"/>
        <c:minorTickMark val="none"/>
        <c:tickLblPos val="low"/>
        <c:spPr>
          <a:ln>
            <a:solidFill>
              <a:schemeClr val="tx1"/>
            </a:solidFill>
          </a:ln>
        </c:spPr>
        <c:crossAx val="78640256"/>
        <c:crosses val="autoZero"/>
        <c:auto val="1"/>
        <c:lblAlgn val="ctr"/>
        <c:lblOffset val="100"/>
        <c:noMultiLvlLbl val="0"/>
      </c:catAx>
      <c:valAx>
        <c:axId val="78640256"/>
        <c:scaling>
          <c:orientation val="minMax"/>
        </c:scaling>
        <c:delete val="0"/>
        <c:axPos val="b"/>
        <c:numFmt formatCode="#,##0_ ;#,##0\ " sourceLinked="0"/>
        <c:majorTickMark val="out"/>
        <c:minorTickMark val="none"/>
        <c:tickLblPos val="nextTo"/>
        <c:crossAx val="78638464"/>
        <c:crosses val="autoZero"/>
        <c:crossBetween val="between"/>
      </c:valAx>
    </c:plotArea>
    <c:legend>
      <c:legendPos val="t"/>
      <c:layout>
        <c:manualLayout>
          <c:xMode val="edge"/>
          <c:yMode val="edge"/>
          <c:x val="0.28293473977981637"/>
          <c:y val="1.6938156167979002E-2"/>
          <c:w val="0.35535342158660582"/>
          <c:h val="8.2028607890669888E-2"/>
        </c:manualLayout>
      </c:layout>
      <c:overlay val="0"/>
    </c:legend>
    <c:plotVisOnly val="1"/>
    <c:dispBlanksAs val="gap"/>
    <c:showDLblsOverMax val="0"/>
  </c:chart>
  <c:txPr>
    <a:bodyPr/>
    <a:lstStyle/>
    <a:p>
      <a:pPr>
        <a:defRPr sz="800">
          <a:latin typeface="Garamond" pitchFamily="18"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871351387251147"/>
          <c:y val="0.20745821523706667"/>
          <c:w val="0.50954944400117164"/>
          <c:h val="0.60984226008259612"/>
        </c:manualLayout>
      </c:layout>
      <c:pieChart>
        <c:varyColors val="1"/>
        <c:ser>
          <c:idx val="0"/>
          <c:order val="0"/>
          <c:spPr>
            <a:ln>
              <a:solidFill>
                <a:srgbClr val="7030A0"/>
              </a:solidFill>
            </a:ln>
            <a:effectLst>
              <a:outerShdw blurRad="50800" dist="38100" dir="2700000" algn="tl" rotWithShape="0">
                <a:prstClr val="black">
                  <a:alpha val="40000"/>
                </a:prstClr>
              </a:outerShdw>
            </a:effectLst>
          </c:spPr>
          <c:explosion val="4"/>
          <c:dPt>
            <c:idx val="0"/>
            <c:bubble3D val="0"/>
            <c:spPr>
              <a:solidFill>
                <a:srgbClr val="00B050"/>
              </a:solidFill>
              <a:ln>
                <a:solidFill>
                  <a:srgbClr val="7030A0"/>
                </a:solidFill>
              </a:ln>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1-3168-471E-A0EC-4F6551335AEE}"/>
              </c:ext>
            </c:extLst>
          </c:dPt>
          <c:dPt>
            <c:idx val="1"/>
            <c:bubble3D val="0"/>
            <c:spPr>
              <a:solidFill>
                <a:srgbClr val="FFC000"/>
              </a:solidFill>
              <a:ln>
                <a:solidFill>
                  <a:srgbClr val="7030A0"/>
                </a:solidFill>
              </a:ln>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3-3168-471E-A0EC-4F6551335AEE}"/>
              </c:ext>
            </c:extLst>
          </c:dPt>
          <c:dPt>
            <c:idx val="2"/>
            <c:bubble3D val="0"/>
            <c:spPr>
              <a:solidFill>
                <a:srgbClr val="7030A0"/>
              </a:solidFill>
              <a:ln>
                <a:solidFill>
                  <a:srgbClr val="7030A0"/>
                </a:solidFill>
              </a:ln>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3168-471E-A0EC-4F6551335AEE}"/>
              </c:ext>
            </c:extLst>
          </c:dPt>
          <c:dPt>
            <c:idx val="3"/>
            <c:bubble3D val="0"/>
            <c:spPr>
              <a:solidFill>
                <a:srgbClr val="FF0000"/>
              </a:solidFill>
              <a:ln>
                <a:solidFill>
                  <a:srgbClr val="7030A0"/>
                </a:solidFill>
              </a:ln>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7-3168-471E-A0EC-4F6551335AEE}"/>
              </c:ext>
            </c:extLst>
          </c:dPt>
          <c:dLbls>
            <c:dLbl>
              <c:idx val="0"/>
              <c:layout>
                <c:manualLayout>
                  <c:x val="-0.2389493528016495"/>
                  <c:y val="-0.17141370341393186"/>
                </c:manualLayout>
              </c:layout>
              <c:spPr>
                <a:noFill/>
                <a:ln>
                  <a:noFill/>
                </a:ln>
                <a:effectLst/>
              </c:spPr>
              <c:txPr>
                <a:bodyPr wrap="square" lIns="38100" tIns="19050" rIns="38100" bIns="19050" anchor="ctr">
                  <a:spAutoFit/>
                </a:bodyPr>
                <a:lstStyle/>
                <a:p>
                  <a:pPr>
                    <a:defRPr sz="1400" b="1">
                      <a:solidFill>
                        <a:schemeClr val="bg1"/>
                      </a:solidFill>
                    </a:defRPr>
                  </a:pPr>
                  <a:endParaRPr lang="en-US"/>
                </a:p>
              </c:txPr>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27459144719187784"/>
                      <c:h val="0.21875926417832914"/>
                    </c:manualLayout>
                  </c15:layout>
                </c:ext>
                <c:ext xmlns:c16="http://schemas.microsoft.com/office/drawing/2014/chart" uri="{C3380CC4-5D6E-409C-BE32-E72D297353CC}">
                  <c16:uniqueId val="{00000001-3168-471E-A0EC-4F6551335AEE}"/>
                </c:ext>
              </c:extLst>
            </c:dLbl>
            <c:dLbl>
              <c:idx val="1"/>
              <c:layout>
                <c:manualLayout>
                  <c:x val="-1.9131119069535074E-2"/>
                  <c:y val="0.15422004392674318"/>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25640408802275139"/>
                      <c:h val="0.16694785950451435"/>
                    </c:manualLayout>
                  </c15:layout>
                </c:ext>
                <c:ext xmlns:c16="http://schemas.microsoft.com/office/drawing/2014/chart" uri="{C3380CC4-5D6E-409C-BE32-E72D297353CC}">
                  <c16:uniqueId val="{00000003-3168-471E-A0EC-4F6551335AEE}"/>
                </c:ext>
              </c:extLst>
            </c:dLbl>
            <c:dLbl>
              <c:idx val="2"/>
              <c:layout>
                <c:manualLayout>
                  <c:x val="-5.9962865032460594E-2"/>
                  <c:y val="2.1840521993282777E-2"/>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27602999537474665"/>
                      <c:h val="0.16694785950451435"/>
                    </c:manualLayout>
                  </c15:layout>
                </c:ext>
                <c:ext xmlns:c16="http://schemas.microsoft.com/office/drawing/2014/chart" uri="{C3380CC4-5D6E-409C-BE32-E72D297353CC}">
                  <c16:uniqueId val="{00000005-3168-471E-A0EC-4F6551335AEE}"/>
                </c:ext>
              </c:extLst>
            </c:dLbl>
            <c:dLbl>
              <c:idx val="3"/>
              <c:layout>
                <c:manualLayout>
                  <c:x val="6.048212239166572E-2"/>
                  <c:y val="-4.725294055646239E-2"/>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3168-471E-A0EC-4F6551335AEE}"/>
                </c:ext>
              </c:extLst>
            </c:dLbl>
            <c:spPr>
              <a:noFill/>
              <a:ln>
                <a:noFill/>
              </a:ln>
              <a:effectLst/>
            </c:spPr>
            <c:txPr>
              <a:bodyPr wrap="square" lIns="38100" tIns="19050" rIns="38100" bIns="19050" anchor="ctr">
                <a:spAutoFit/>
              </a:bodyPr>
              <a:lstStyle/>
              <a:p>
                <a:pPr>
                  <a:defRPr sz="1400"/>
                </a:pPr>
                <a:endParaRPr lang="en-US"/>
              </a:p>
            </c:tx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'[BoothPositive Clients (3).xlsx]Graphs'!$A$37:$A$40</c:f>
              <c:strCache>
                <c:ptCount val="4"/>
                <c:pt idx="0">
                  <c:v>Normal</c:v>
                </c:pt>
                <c:pt idx="1">
                  <c:v>Overweight</c:v>
                </c:pt>
                <c:pt idx="2">
                  <c:v>Underweight</c:v>
                </c:pt>
                <c:pt idx="3">
                  <c:v>Obese</c:v>
                </c:pt>
              </c:strCache>
            </c:strRef>
          </c:cat>
          <c:val>
            <c:numRef>
              <c:f>'[BoothPositive Clients (3).xlsx]Graphs'!$D$37:$D$40</c:f>
              <c:numCache>
                <c:formatCode>General</c:formatCode>
                <c:ptCount val="4"/>
                <c:pt idx="0">
                  <c:v>35</c:v>
                </c:pt>
                <c:pt idx="1">
                  <c:v>8</c:v>
                </c:pt>
                <c:pt idx="2">
                  <c:v>5</c:v>
                </c:pt>
                <c:pt idx="3">
                  <c:v>2</c:v>
                </c:pt>
              </c:numCache>
            </c:numRef>
          </c:val>
          <c:extLst xmlns:c16r2="http://schemas.microsoft.com/office/drawing/2015/06/chart">
            <c:ext xmlns:c16="http://schemas.microsoft.com/office/drawing/2014/chart" uri="{C3380CC4-5D6E-409C-BE32-E72D297353CC}">
              <c16:uniqueId val="{00000008-3168-471E-A0EC-4F6551335AEE}"/>
            </c:ext>
          </c:extLst>
        </c:ser>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sz="1200">
          <a:solidFill>
            <a:sysClr val="windowText" lastClr="000000"/>
          </a:solidFill>
          <a:latin typeface="Garamond" pitchFamily="18"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304432779235928"/>
          <c:y val="0.2015642230824406"/>
          <c:w val="0.50058373928320588"/>
          <c:h val="0.71542764873093034"/>
        </c:manualLayout>
      </c:layout>
      <c:pieChart>
        <c:varyColors val="1"/>
        <c:ser>
          <c:idx val="0"/>
          <c:order val="0"/>
          <c:spPr>
            <a:ln>
              <a:solidFill>
                <a:srgbClr val="7030A0"/>
              </a:solidFill>
            </a:ln>
            <a:effectLst>
              <a:outerShdw blurRad="50800" dist="38100" dir="2700000" algn="tl" rotWithShape="0">
                <a:prstClr val="black">
                  <a:alpha val="40000"/>
                </a:prstClr>
              </a:outerShdw>
            </a:effectLst>
          </c:spPr>
          <c:explosion val="4"/>
          <c:dPt>
            <c:idx val="0"/>
            <c:bubble3D val="0"/>
            <c:spPr>
              <a:solidFill>
                <a:srgbClr val="00B050"/>
              </a:solidFill>
              <a:ln>
                <a:solidFill>
                  <a:srgbClr val="7030A0"/>
                </a:solidFill>
              </a:ln>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1-6CCA-44C5-A657-9057030C1C71}"/>
              </c:ext>
            </c:extLst>
          </c:dPt>
          <c:dPt>
            <c:idx val="1"/>
            <c:bubble3D val="0"/>
            <c:spPr>
              <a:solidFill>
                <a:srgbClr val="FFC000"/>
              </a:solidFill>
              <a:ln>
                <a:solidFill>
                  <a:srgbClr val="7030A0"/>
                </a:solidFill>
              </a:ln>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3-6CCA-44C5-A657-9057030C1C71}"/>
              </c:ext>
            </c:extLst>
          </c:dPt>
          <c:dPt>
            <c:idx val="2"/>
            <c:bubble3D val="0"/>
            <c:spPr>
              <a:solidFill>
                <a:srgbClr val="FF0000"/>
              </a:solidFill>
              <a:ln>
                <a:solidFill>
                  <a:srgbClr val="7030A0"/>
                </a:solidFill>
              </a:ln>
              <a:effectLst>
                <a:outerShdw blurRad="50800" dist="38100" dir="2700000" algn="tl" rotWithShape="0">
                  <a:prstClr val="black">
                    <a:alpha val="40000"/>
                  </a:prstClr>
                </a:outerShdw>
              </a:effectLst>
            </c:spPr>
            <c:extLst xmlns:c16r2="http://schemas.microsoft.com/office/drawing/2015/06/chart">
              <c:ext xmlns:c16="http://schemas.microsoft.com/office/drawing/2014/chart" uri="{C3380CC4-5D6E-409C-BE32-E72D297353CC}">
                <c16:uniqueId val="{00000005-6CCA-44C5-A657-9057030C1C71}"/>
              </c:ext>
            </c:extLst>
          </c:dPt>
          <c:dLbls>
            <c:dLbl>
              <c:idx val="0"/>
              <c:layout>
                <c:manualLayout>
                  <c:x val="-0.19275347795256512"/>
                  <c:y val="-0.18672127562948901"/>
                </c:manualLayout>
              </c:layout>
              <c:spPr>
                <a:noFill/>
                <a:ln>
                  <a:noFill/>
                </a:ln>
                <a:effectLst/>
              </c:spPr>
              <c:txPr>
                <a:bodyPr wrap="square" lIns="38100" tIns="19050" rIns="38100" bIns="19050" anchor="ctr">
                  <a:spAutoFit/>
                </a:bodyPr>
                <a:lstStyle/>
                <a:p>
                  <a:pPr>
                    <a:defRPr sz="1400" b="1">
                      <a:solidFill>
                        <a:schemeClr val="bg1"/>
                      </a:solidFill>
                    </a:defRPr>
                  </a:pPr>
                  <a:endParaRPr lang="en-US"/>
                </a:p>
              </c:txPr>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6CCA-44C5-A657-9057030C1C71}"/>
                </c:ext>
              </c:extLst>
            </c:dLbl>
            <c:dLbl>
              <c:idx val="1"/>
              <c:layout>
                <c:manualLayout>
                  <c:x val="-1.8322519688886013E-2"/>
                  <c:y val="0.16959749718264844"/>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manualLayout>
                      <c:w val="0.33428895595155367"/>
                      <c:h val="0.18584428035591138"/>
                    </c:manualLayout>
                  </c15:layout>
                </c:ext>
                <c:ext xmlns:c16="http://schemas.microsoft.com/office/drawing/2014/chart" uri="{C3380CC4-5D6E-409C-BE32-E72D297353CC}">
                  <c16:uniqueId val="{00000003-6CCA-44C5-A657-9057030C1C71}"/>
                </c:ext>
              </c:extLst>
            </c:dLbl>
            <c:dLbl>
              <c:idx val="2"/>
              <c:layout>
                <c:manualLayout>
                  <c:x val="-0.10669490098970751"/>
                  <c:y val="1.9014206754805023E-2"/>
                </c:manualLayout>
              </c:layout>
              <c:showLegendKey val="0"/>
              <c:showVal val="0"/>
              <c:showCatName val="1"/>
              <c:showSerName val="0"/>
              <c:showPercent val="1"/>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6CCA-44C5-A657-9057030C1C71}"/>
                </c:ext>
              </c:extLst>
            </c:dLbl>
            <c:spPr>
              <a:noFill/>
              <a:ln>
                <a:noFill/>
              </a:ln>
              <a:effectLst/>
            </c:spPr>
            <c:txPr>
              <a:bodyPr wrap="square" lIns="38100" tIns="19050" rIns="38100" bIns="19050" anchor="ctr">
                <a:spAutoFit/>
              </a:bodyPr>
              <a:lstStyle/>
              <a:p>
                <a:pPr>
                  <a:defRPr sz="1400"/>
                </a:pPr>
                <a:endParaRPr lang="en-US"/>
              </a:p>
            </c:tx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'[BoothPositive Clients (3).xlsx]Graphs'!$A$45:$A$47</c:f>
              <c:strCache>
                <c:ptCount val="3"/>
                <c:pt idx="0">
                  <c:v>Normal</c:v>
                </c:pt>
                <c:pt idx="1">
                  <c:v>Prehypertension</c:v>
                </c:pt>
                <c:pt idx="2">
                  <c:v>Grade 1</c:v>
                </c:pt>
              </c:strCache>
            </c:strRef>
          </c:cat>
          <c:val>
            <c:numRef>
              <c:f>'[BoothPositive Clients (3).xlsx]Graphs'!$D$45:$D$47</c:f>
              <c:numCache>
                <c:formatCode>General</c:formatCode>
                <c:ptCount val="3"/>
                <c:pt idx="0">
                  <c:v>38</c:v>
                </c:pt>
                <c:pt idx="1">
                  <c:v>8</c:v>
                </c:pt>
                <c:pt idx="2">
                  <c:v>3</c:v>
                </c:pt>
              </c:numCache>
            </c:numRef>
          </c:val>
          <c:extLst xmlns:c16r2="http://schemas.microsoft.com/office/drawing/2015/06/chart">
            <c:ext xmlns:c16="http://schemas.microsoft.com/office/drawing/2014/chart" uri="{C3380CC4-5D6E-409C-BE32-E72D297353CC}">
              <c16:uniqueId val="{00000006-6CCA-44C5-A657-9057030C1C71}"/>
            </c:ext>
          </c:extLst>
        </c:ser>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sz="1200">
          <a:solidFill>
            <a:sysClr val="windowText" lastClr="000000"/>
          </a:solidFill>
          <a:latin typeface="Garamond"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8824774227999439E-2"/>
          <c:y val="4.5106980262345921E-2"/>
          <c:w val="0.84810150773601378"/>
          <c:h val="0.78049276263829548"/>
        </c:manualLayout>
      </c:layout>
      <c:barChart>
        <c:barDir val="col"/>
        <c:grouping val="stacked"/>
        <c:varyColors val="0"/>
        <c:ser>
          <c:idx val="0"/>
          <c:order val="0"/>
          <c:spPr>
            <a:solidFill>
              <a:srgbClr val="92D050"/>
            </a:solidFill>
            <a:ln>
              <a:solidFill>
                <a:srgbClr val="000000"/>
              </a:solidFill>
            </a:ln>
            <a:effectLst>
              <a:outerShdw blurRad="50800" dist="38100" dir="13500000" algn="br" rotWithShape="0">
                <a:prstClr val="black">
                  <a:alpha val="40000"/>
                </a:prstClr>
              </a:outerShdw>
            </a:effectLst>
          </c:spPr>
          <c:invertIfNegative val="0"/>
          <c:dPt>
            <c:idx val="0"/>
            <c:invertIfNegative val="0"/>
            <c:bubble3D val="0"/>
            <c:spPr>
              <a:solidFill>
                <a:srgbClr val="FF6600"/>
              </a:solidFill>
              <a:ln>
                <a:solidFill>
                  <a:srgbClr val="000000"/>
                </a:solidFill>
              </a:ln>
              <a:effectLst>
                <a:outerShdw blurRad="50800" dist="38100" dir="13500000" algn="br" rotWithShape="0">
                  <a:prstClr val="black">
                    <a:alpha val="40000"/>
                  </a:prstClr>
                </a:outerShdw>
              </a:effectLst>
            </c:spPr>
            <c:extLst xmlns:c16r2="http://schemas.microsoft.com/office/drawing/2015/06/chart">
              <c:ext xmlns:c16="http://schemas.microsoft.com/office/drawing/2014/chart" uri="{C3380CC4-5D6E-409C-BE32-E72D297353CC}">
                <c16:uniqueId val="{00000001-E996-4384-8DA3-18D3AD4ABBB0}"/>
              </c:ext>
            </c:extLst>
          </c:dPt>
          <c:dPt>
            <c:idx val="1"/>
            <c:invertIfNegative val="0"/>
            <c:bubble3D val="0"/>
            <c:spPr>
              <a:solidFill>
                <a:srgbClr val="FF9933"/>
              </a:solidFill>
              <a:ln>
                <a:solidFill>
                  <a:srgbClr val="000000"/>
                </a:solidFill>
              </a:ln>
              <a:effectLst>
                <a:outerShdw blurRad="50800" dist="38100" dir="13500000" algn="br" rotWithShape="0">
                  <a:prstClr val="black">
                    <a:alpha val="40000"/>
                  </a:prstClr>
                </a:outerShdw>
              </a:effectLst>
            </c:spPr>
            <c:extLst xmlns:c16r2="http://schemas.microsoft.com/office/drawing/2015/06/chart">
              <c:ext xmlns:c16="http://schemas.microsoft.com/office/drawing/2014/chart" uri="{C3380CC4-5D6E-409C-BE32-E72D297353CC}">
                <c16:uniqueId val="{00000003-E996-4384-8DA3-18D3AD4ABBB0}"/>
              </c:ext>
            </c:extLst>
          </c:dPt>
          <c:dPt>
            <c:idx val="2"/>
            <c:invertIfNegative val="0"/>
            <c:bubble3D val="0"/>
            <c:spPr>
              <a:solidFill>
                <a:srgbClr val="FFCC66"/>
              </a:solidFill>
              <a:ln>
                <a:solidFill>
                  <a:srgbClr val="000000"/>
                </a:solidFill>
              </a:ln>
              <a:effectLst>
                <a:outerShdw blurRad="50800" dist="38100" dir="13500000" algn="br" rotWithShape="0">
                  <a:prstClr val="black">
                    <a:alpha val="40000"/>
                  </a:prstClr>
                </a:outerShdw>
              </a:effectLst>
            </c:spPr>
            <c:extLst xmlns:c16r2="http://schemas.microsoft.com/office/drawing/2015/06/chart">
              <c:ext xmlns:c16="http://schemas.microsoft.com/office/drawing/2014/chart" uri="{C3380CC4-5D6E-409C-BE32-E72D297353CC}">
                <c16:uniqueId val="{00000004-E996-4384-8DA3-18D3AD4ABBB0}"/>
              </c:ext>
            </c:extLst>
          </c:dPt>
          <c:cat>
            <c:strRef>
              <c:f>Sheet1!$C$18:$C$20</c:f>
              <c:strCache>
                <c:ptCount val="3"/>
                <c:pt idx="0">
                  <c:v>Know their HIV status</c:v>
                </c:pt>
                <c:pt idx="1">
                  <c:v>Are on ART</c:v>
                </c:pt>
                <c:pt idx="2">
                  <c:v>Are virally suppressed</c:v>
                </c:pt>
              </c:strCache>
            </c:strRef>
          </c:cat>
          <c:val>
            <c:numRef>
              <c:f>Sheet1!$D$18:$D$20</c:f>
              <c:numCache>
                <c:formatCode>_(* #,##0.00_);_(* \(#,##0.00\);_(* "-"??_);_(@_)</c:formatCode>
                <c:ptCount val="3"/>
                <c:pt idx="0">
                  <c:v>402000</c:v>
                </c:pt>
                <c:pt idx="1">
                  <c:v>337680</c:v>
                </c:pt>
                <c:pt idx="2">
                  <c:v>283651.20000000001</c:v>
                </c:pt>
              </c:numCache>
            </c:numRef>
          </c:val>
          <c:extLst xmlns:c16r2="http://schemas.microsoft.com/office/drawing/2015/06/chart">
            <c:ext xmlns:c16="http://schemas.microsoft.com/office/drawing/2014/chart" uri="{C3380CC4-5D6E-409C-BE32-E72D297353CC}">
              <c16:uniqueId val="{00000005-E996-4384-8DA3-18D3AD4ABBB0}"/>
            </c:ext>
          </c:extLst>
        </c:ser>
        <c:ser>
          <c:idx val="1"/>
          <c:order val="1"/>
          <c:spPr>
            <a:noFill/>
            <a:ln>
              <a:solidFill>
                <a:sysClr val="windowText" lastClr="000000"/>
              </a:solidFill>
            </a:ln>
          </c:spPr>
          <c:invertIfNegative val="0"/>
          <c:cat>
            <c:strRef>
              <c:f>Sheet1!$C$18:$C$20</c:f>
              <c:strCache>
                <c:ptCount val="3"/>
                <c:pt idx="0">
                  <c:v>Know their HIV status</c:v>
                </c:pt>
                <c:pt idx="1">
                  <c:v>Are on ART</c:v>
                </c:pt>
                <c:pt idx="2">
                  <c:v>Are virally suppressed</c:v>
                </c:pt>
              </c:strCache>
            </c:strRef>
          </c:cat>
          <c:val>
            <c:numRef>
              <c:f>Sheet1!$E$18:$E$20</c:f>
              <c:numCache>
                <c:formatCode>_(* #,##0.00_);_(* \(#,##0.00\);_(* "-"??_);_(@_)</c:formatCode>
                <c:ptCount val="3"/>
                <c:pt idx="0">
                  <c:v>198000</c:v>
                </c:pt>
                <c:pt idx="1">
                  <c:v>262320</c:v>
                </c:pt>
                <c:pt idx="2">
                  <c:v>316348.79999999999</c:v>
                </c:pt>
              </c:numCache>
            </c:numRef>
          </c:val>
          <c:extLst xmlns:c16r2="http://schemas.microsoft.com/office/drawing/2015/06/chart">
            <c:ext xmlns:c16="http://schemas.microsoft.com/office/drawing/2014/chart" uri="{C3380CC4-5D6E-409C-BE32-E72D297353CC}">
              <c16:uniqueId val="{00000005-7AF4-485A-BBE6-8DE7B6C245CD}"/>
            </c:ext>
          </c:extLst>
        </c:ser>
        <c:dLbls>
          <c:showLegendKey val="0"/>
          <c:showVal val="0"/>
          <c:showCatName val="0"/>
          <c:showSerName val="0"/>
          <c:showPercent val="0"/>
          <c:showBubbleSize val="0"/>
        </c:dLbls>
        <c:gapWidth val="7"/>
        <c:overlap val="100"/>
        <c:axId val="77428224"/>
        <c:axId val="77458816"/>
      </c:barChart>
      <c:catAx>
        <c:axId val="77428224"/>
        <c:scaling>
          <c:orientation val="minMax"/>
        </c:scaling>
        <c:delete val="0"/>
        <c:axPos val="b"/>
        <c:numFmt formatCode="General" sourceLinked="0"/>
        <c:majorTickMark val="out"/>
        <c:minorTickMark val="none"/>
        <c:tickLblPos val="nextTo"/>
        <c:txPr>
          <a:bodyPr/>
          <a:lstStyle/>
          <a:p>
            <a:pPr>
              <a:defRPr sz="1100" b="1">
                <a:solidFill>
                  <a:srgbClr val="000000"/>
                </a:solidFill>
              </a:defRPr>
            </a:pPr>
            <a:endParaRPr lang="en-US"/>
          </a:p>
        </c:txPr>
        <c:crossAx val="77458816"/>
        <c:crosses val="autoZero"/>
        <c:auto val="1"/>
        <c:lblAlgn val="ctr"/>
        <c:lblOffset val="100"/>
        <c:noMultiLvlLbl val="0"/>
      </c:catAx>
      <c:valAx>
        <c:axId val="77458816"/>
        <c:scaling>
          <c:orientation val="minMax"/>
        </c:scaling>
        <c:delete val="1"/>
        <c:axPos val="l"/>
        <c:numFmt formatCode="_(* #,##0.00_);_(* \(#,##0.00\);_(* &quot;-&quot;??_);_(@_)" sourceLinked="1"/>
        <c:majorTickMark val="out"/>
        <c:minorTickMark val="none"/>
        <c:tickLblPos val="nextTo"/>
        <c:crossAx val="77428224"/>
        <c:crosses val="autoZero"/>
        <c:crossBetween val="between"/>
      </c:valAx>
    </c:plotArea>
    <c:plotVisOnly val="1"/>
    <c:dispBlanksAs val="gap"/>
    <c:showDLblsOverMax val="0"/>
  </c:chart>
  <c:txPr>
    <a:bodyPr/>
    <a:lstStyle/>
    <a:p>
      <a:pPr>
        <a:defRPr sz="900">
          <a:latin typeface="Garamond" pitchFamily="18" charset="0"/>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5347455230639672E-2"/>
          <c:y val="0.15363626421697285"/>
          <c:w val="0.88781563333240754"/>
          <c:h val="0.73038385826771657"/>
        </c:manualLayout>
      </c:layout>
      <c:barChart>
        <c:barDir val="col"/>
        <c:grouping val="clustered"/>
        <c:varyColors val="0"/>
        <c:ser>
          <c:idx val="0"/>
          <c:order val="0"/>
          <c:tx>
            <c:strRef>
              <c:f>Sheet1!$D$30</c:f>
              <c:strCache>
                <c:ptCount val="1"/>
                <c:pt idx="0">
                  <c:v>KAIS 2007</c:v>
                </c:pt>
              </c:strCache>
            </c:strRef>
          </c:tx>
          <c:spPr>
            <a:solidFill>
              <a:srgbClr val="660066"/>
            </a:solidFill>
            <a:effectLst>
              <a:outerShdw blurRad="50800" dist="38100" dir="13500000" algn="br" rotWithShape="0">
                <a:prstClr val="black">
                  <a:alpha val="40000"/>
                </a:prstClr>
              </a:outerShdw>
            </a:effectLst>
          </c:spPr>
          <c:invertIfNegative val="0"/>
          <c:dLbls>
            <c:spPr>
              <a:noFill/>
              <a:ln>
                <a:noFill/>
              </a:ln>
              <a:effectLst/>
            </c:spPr>
            <c:txPr>
              <a:bodyPr wrap="square" lIns="38100" tIns="19050" rIns="38100" bIns="19050" anchor="ctr">
                <a:spAutoFit/>
              </a:bodyPr>
              <a:lstStyle/>
              <a:p>
                <a:pPr>
                  <a:defRPr sz="1000" b="1">
                    <a:solidFill>
                      <a:srgbClr val="000000"/>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Sheet1!$C$31:$C$33</c:f>
              <c:strCache>
                <c:ptCount val="3"/>
                <c:pt idx="0">
                  <c:v>Women</c:v>
                </c:pt>
                <c:pt idx="1">
                  <c:v>Men</c:v>
                </c:pt>
                <c:pt idx="2">
                  <c:v>Total</c:v>
                </c:pt>
              </c:strCache>
            </c:strRef>
          </c:cat>
          <c:val>
            <c:numRef>
              <c:f>Sheet1!$D$31:$D$33</c:f>
              <c:numCache>
                <c:formatCode>0%</c:formatCode>
                <c:ptCount val="3"/>
                <c:pt idx="0">
                  <c:v>0.41199999999999998</c:v>
                </c:pt>
                <c:pt idx="1">
                  <c:v>0.251</c:v>
                </c:pt>
                <c:pt idx="2">
                  <c:v>0.34300000000000003</c:v>
                </c:pt>
              </c:numCache>
            </c:numRef>
          </c:val>
          <c:extLst xmlns:c16r2="http://schemas.microsoft.com/office/drawing/2015/06/chart">
            <c:ext xmlns:c16="http://schemas.microsoft.com/office/drawing/2014/chart" uri="{C3380CC4-5D6E-409C-BE32-E72D297353CC}">
              <c16:uniqueId val="{00000000-4F99-48B0-8A3E-BF568541D734}"/>
            </c:ext>
          </c:extLst>
        </c:ser>
        <c:ser>
          <c:idx val="1"/>
          <c:order val="1"/>
          <c:tx>
            <c:strRef>
              <c:f>Sheet1!$E$30</c:f>
              <c:strCache>
                <c:ptCount val="1"/>
                <c:pt idx="0">
                  <c:v>KAIS 2012</c:v>
                </c:pt>
              </c:strCache>
            </c:strRef>
          </c:tx>
          <c:spPr>
            <a:solidFill>
              <a:srgbClr val="0070C0"/>
            </a:solidFill>
            <a:effectLst>
              <a:outerShdw blurRad="50800" dist="38100" dir="13500000" algn="br" rotWithShape="0">
                <a:prstClr val="black">
                  <a:alpha val="40000"/>
                </a:prstClr>
              </a:outerShdw>
            </a:effectLst>
          </c:spPr>
          <c:invertIfNegative val="0"/>
          <c:dLbls>
            <c:spPr>
              <a:noFill/>
              <a:ln>
                <a:noFill/>
              </a:ln>
              <a:effectLst/>
            </c:spPr>
            <c:txPr>
              <a:bodyPr wrap="square" lIns="38100" tIns="19050" rIns="38100" bIns="19050" anchor="ctr">
                <a:spAutoFit/>
              </a:bodyPr>
              <a:lstStyle/>
              <a:p>
                <a:pPr>
                  <a:defRPr sz="1000" b="1">
                    <a:solidFill>
                      <a:srgbClr val="000000"/>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Sheet1!$C$31:$C$33</c:f>
              <c:strCache>
                <c:ptCount val="3"/>
                <c:pt idx="0">
                  <c:v>Women</c:v>
                </c:pt>
                <c:pt idx="1">
                  <c:v>Men</c:v>
                </c:pt>
                <c:pt idx="2">
                  <c:v>Total</c:v>
                </c:pt>
              </c:strCache>
            </c:strRef>
          </c:cat>
          <c:val>
            <c:numRef>
              <c:f>Sheet1!$E$31:$E$33</c:f>
              <c:numCache>
                <c:formatCode>0%</c:formatCode>
                <c:ptCount val="3"/>
                <c:pt idx="0">
                  <c:v>0.79800000000000004</c:v>
                </c:pt>
                <c:pt idx="1">
                  <c:v>0.625</c:v>
                </c:pt>
                <c:pt idx="2">
                  <c:v>0.71299999999999997</c:v>
                </c:pt>
              </c:numCache>
            </c:numRef>
          </c:val>
          <c:extLst xmlns:c16r2="http://schemas.microsoft.com/office/drawing/2015/06/chart">
            <c:ext xmlns:c16="http://schemas.microsoft.com/office/drawing/2014/chart" uri="{C3380CC4-5D6E-409C-BE32-E72D297353CC}">
              <c16:uniqueId val="{00000001-4F99-48B0-8A3E-BF568541D734}"/>
            </c:ext>
          </c:extLst>
        </c:ser>
        <c:dLbls>
          <c:dLblPos val="outEnd"/>
          <c:showLegendKey val="0"/>
          <c:showVal val="1"/>
          <c:showCatName val="0"/>
          <c:showSerName val="0"/>
          <c:showPercent val="0"/>
          <c:showBubbleSize val="0"/>
        </c:dLbls>
        <c:gapWidth val="150"/>
        <c:axId val="138112000"/>
        <c:axId val="177206016"/>
      </c:barChart>
      <c:catAx>
        <c:axId val="138112000"/>
        <c:scaling>
          <c:orientation val="minMax"/>
        </c:scaling>
        <c:delete val="0"/>
        <c:axPos val="b"/>
        <c:numFmt formatCode="General" sourceLinked="0"/>
        <c:majorTickMark val="out"/>
        <c:minorTickMark val="none"/>
        <c:tickLblPos val="nextTo"/>
        <c:txPr>
          <a:bodyPr/>
          <a:lstStyle/>
          <a:p>
            <a:pPr>
              <a:defRPr sz="1050" b="1">
                <a:solidFill>
                  <a:srgbClr val="000000"/>
                </a:solidFill>
                <a:latin typeface="Arial" panose="020B0604020202020204" pitchFamily="34" charset="0"/>
                <a:cs typeface="Arial" panose="020B0604020202020204" pitchFamily="34" charset="0"/>
              </a:defRPr>
            </a:pPr>
            <a:endParaRPr lang="en-US"/>
          </a:p>
        </c:txPr>
        <c:crossAx val="177206016"/>
        <c:crosses val="autoZero"/>
        <c:auto val="1"/>
        <c:lblAlgn val="ctr"/>
        <c:lblOffset val="100"/>
        <c:noMultiLvlLbl val="0"/>
      </c:catAx>
      <c:valAx>
        <c:axId val="177206016"/>
        <c:scaling>
          <c:orientation val="minMax"/>
          <c:max val="1"/>
        </c:scaling>
        <c:delete val="0"/>
        <c:axPos val="l"/>
        <c:numFmt formatCode="0%" sourceLinked="1"/>
        <c:majorTickMark val="out"/>
        <c:minorTickMark val="none"/>
        <c:tickLblPos val="nextTo"/>
        <c:txPr>
          <a:bodyPr/>
          <a:lstStyle/>
          <a:p>
            <a:pPr>
              <a:defRPr>
                <a:solidFill>
                  <a:srgbClr val="000000"/>
                </a:solidFill>
                <a:latin typeface="Arial" panose="020B0604020202020204" pitchFamily="34" charset="0"/>
                <a:cs typeface="Arial" panose="020B0604020202020204" pitchFamily="34" charset="0"/>
              </a:defRPr>
            </a:pPr>
            <a:endParaRPr lang="en-US"/>
          </a:p>
        </c:txPr>
        <c:crossAx val="138112000"/>
        <c:crosses val="autoZero"/>
        <c:crossBetween val="between"/>
        <c:majorUnit val="0.2"/>
      </c:valAx>
    </c:plotArea>
    <c:legend>
      <c:legendPos val="t"/>
      <c:layout>
        <c:manualLayout>
          <c:xMode val="edge"/>
          <c:yMode val="edge"/>
          <c:x val="0.15763489067980768"/>
          <c:y val="3.3718261359005235E-2"/>
          <c:w val="0.6904217612321697"/>
          <c:h val="9.8978141982200118E-2"/>
        </c:manualLayout>
      </c:layout>
      <c:overlay val="0"/>
      <c:txPr>
        <a:bodyPr/>
        <a:lstStyle/>
        <a:p>
          <a:pPr>
            <a:defRPr sz="1000" b="1">
              <a:solidFill>
                <a:srgbClr val="000000"/>
              </a:solidFill>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900">
          <a:latin typeface="Garamond" pitchFamily="18"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769748350401153"/>
          <c:y val="7.9984775454326834E-2"/>
          <c:w val="0.78862107514338486"/>
          <c:h val="0.67417273262347832"/>
        </c:manualLayout>
      </c:layout>
      <c:barChart>
        <c:barDir val="col"/>
        <c:grouping val="clustered"/>
        <c:varyColors val="0"/>
        <c:ser>
          <c:idx val="0"/>
          <c:order val="0"/>
          <c:spPr>
            <a:solidFill>
              <a:srgbClr val="FF0000"/>
            </a:solidFill>
            <a:ln>
              <a:noFill/>
            </a:ln>
            <a:effectLst>
              <a:outerShdw blurRad="50800" dist="38100" dir="13500000" algn="br" rotWithShape="0">
                <a:prstClr val="black">
                  <a:alpha val="40000"/>
                </a:prstClr>
              </a:outerShdw>
            </a:effectLst>
          </c:spPr>
          <c:invertIfNegative val="0"/>
          <c:dPt>
            <c:idx val="0"/>
            <c:invertIfNegative val="0"/>
            <c:bubble3D val="0"/>
            <c:spPr>
              <a:solidFill>
                <a:srgbClr val="7A0000"/>
              </a:solidFill>
              <a:ln>
                <a:noFill/>
              </a:ln>
              <a:effectLst>
                <a:outerShdw blurRad="50800" dist="38100" dir="13500000" algn="br" rotWithShape="0">
                  <a:prstClr val="black">
                    <a:alpha val="40000"/>
                  </a:prstClr>
                </a:outerShdw>
              </a:effectLst>
            </c:spPr>
            <c:extLst xmlns:c16r2="http://schemas.microsoft.com/office/drawing/2015/06/chart">
              <c:ext xmlns:c16="http://schemas.microsoft.com/office/drawing/2014/chart" uri="{C3380CC4-5D6E-409C-BE32-E72D297353CC}">
                <c16:uniqueId val="{00000009-29A1-402F-8EB5-6EF9B00919C9}"/>
              </c:ext>
            </c:extLst>
          </c:dPt>
          <c:dPt>
            <c:idx val="1"/>
            <c:invertIfNegative val="0"/>
            <c:bubble3D val="0"/>
            <c:spPr>
              <a:solidFill>
                <a:srgbClr val="660066"/>
              </a:solidFill>
              <a:ln>
                <a:noFill/>
              </a:ln>
              <a:effectLst>
                <a:outerShdw blurRad="50800" dist="38100" dir="13500000" algn="br" rotWithShape="0">
                  <a:prstClr val="black">
                    <a:alpha val="40000"/>
                  </a:prstClr>
                </a:outerShdw>
              </a:effectLst>
            </c:spPr>
            <c:extLst xmlns:c16r2="http://schemas.microsoft.com/office/drawing/2015/06/chart">
              <c:ext xmlns:c16="http://schemas.microsoft.com/office/drawing/2014/chart" uri="{C3380CC4-5D6E-409C-BE32-E72D297353CC}">
                <c16:uniqueId val="{00000001-0264-4112-9ECA-7A584CCB13FA}"/>
              </c:ext>
            </c:extLst>
          </c:dPt>
          <c:dPt>
            <c:idx val="2"/>
            <c:invertIfNegative val="0"/>
            <c:bubble3D val="0"/>
            <c:spPr>
              <a:solidFill>
                <a:srgbClr val="002060"/>
              </a:solidFill>
              <a:ln>
                <a:noFill/>
              </a:ln>
              <a:effectLst>
                <a:outerShdw blurRad="50800" dist="38100" dir="13500000" algn="br" rotWithShape="0">
                  <a:prstClr val="black">
                    <a:alpha val="40000"/>
                  </a:prstClr>
                </a:outerShdw>
              </a:effectLst>
            </c:spPr>
            <c:extLst xmlns:c16r2="http://schemas.microsoft.com/office/drawing/2015/06/chart">
              <c:ext xmlns:c16="http://schemas.microsoft.com/office/drawing/2014/chart" uri="{C3380CC4-5D6E-409C-BE32-E72D297353CC}">
                <c16:uniqueId val="{00000003-0264-4112-9ECA-7A584CCB13FA}"/>
              </c:ext>
            </c:extLst>
          </c:dPt>
          <c:dPt>
            <c:idx val="3"/>
            <c:invertIfNegative val="0"/>
            <c:bubble3D val="0"/>
            <c:spPr>
              <a:solidFill>
                <a:schemeClr val="tx2">
                  <a:lumMod val="40000"/>
                  <a:lumOff val="60000"/>
                </a:schemeClr>
              </a:solidFill>
              <a:ln>
                <a:noFill/>
              </a:ln>
              <a:effectLst>
                <a:outerShdw blurRad="50800" dist="38100" dir="13500000" algn="br" rotWithShape="0">
                  <a:prstClr val="black">
                    <a:alpha val="40000"/>
                  </a:prstClr>
                </a:outerShdw>
              </a:effectLst>
            </c:spPr>
            <c:extLst xmlns:c16r2="http://schemas.microsoft.com/office/drawing/2015/06/chart">
              <c:ext xmlns:c16="http://schemas.microsoft.com/office/drawing/2014/chart" uri="{C3380CC4-5D6E-409C-BE32-E72D297353CC}">
                <c16:uniqueId val="{00000005-0264-4112-9ECA-7A584CCB13FA}"/>
              </c:ext>
            </c:extLst>
          </c:dPt>
          <c:dPt>
            <c:idx val="4"/>
            <c:invertIfNegative val="0"/>
            <c:bubble3D val="0"/>
            <c:extLst xmlns:c16r2="http://schemas.microsoft.com/office/drawing/2015/06/chart">
              <c:ext xmlns:c16="http://schemas.microsoft.com/office/drawing/2014/chart" uri="{C3380CC4-5D6E-409C-BE32-E72D297353CC}">
                <c16:uniqueId val="{00000007-0264-4112-9ECA-7A584CCB13FA}"/>
              </c:ext>
            </c:extLst>
          </c:dPt>
          <c:dPt>
            <c:idx val="5"/>
            <c:invertIfNegative val="0"/>
            <c:bubble3D val="0"/>
            <c:spPr>
              <a:solidFill>
                <a:schemeClr val="accent6">
                  <a:lumMod val="50000"/>
                </a:schemeClr>
              </a:solidFill>
              <a:ln>
                <a:noFill/>
              </a:ln>
              <a:effectLst>
                <a:outerShdw blurRad="50800" dist="38100" dir="13500000" algn="br" rotWithShape="0">
                  <a:prstClr val="black">
                    <a:alpha val="40000"/>
                  </a:prstClr>
                </a:outerShdw>
              </a:effectLst>
            </c:spPr>
            <c:extLst xmlns:c16r2="http://schemas.microsoft.com/office/drawing/2015/06/chart">
              <c:ext xmlns:c16="http://schemas.microsoft.com/office/drawing/2014/chart" uri="{C3380CC4-5D6E-409C-BE32-E72D297353CC}">
                <c16:uniqueId val="{00000008-29A1-402F-8EB5-6EF9B00919C9}"/>
              </c:ext>
            </c:extLst>
          </c:dPt>
          <c:dLbls>
            <c:dLbl>
              <c:idx val="0"/>
              <c:spPr>
                <a:noFill/>
                <a:ln>
                  <a:noFill/>
                </a:ln>
                <a:effectLst/>
              </c:spPr>
              <c:txPr>
                <a:bodyPr wrap="square" lIns="38100" tIns="19050" rIns="38100" bIns="19050" anchor="ctr">
                  <a:spAutoFit/>
                </a:bodyPr>
                <a:lstStyle/>
                <a:p>
                  <a:pPr>
                    <a:defRPr sz="1600" b="1">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dLbl>
            <c:dLbl>
              <c:idx val="1"/>
              <c:spPr>
                <a:noFill/>
                <a:ln>
                  <a:noFill/>
                </a:ln>
                <a:effectLst/>
              </c:spPr>
              <c:txPr>
                <a:bodyPr wrap="square" lIns="38100" tIns="19050" rIns="38100" bIns="19050" anchor="ctr">
                  <a:spAutoFit/>
                </a:bodyPr>
                <a:lstStyle/>
                <a:p>
                  <a:pPr>
                    <a:defRPr sz="1600" b="1">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dLbl>
            <c:dLbl>
              <c:idx val="2"/>
              <c:spPr>
                <a:noFill/>
                <a:ln>
                  <a:noFill/>
                </a:ln>
                <a:effectLst/>
              </c:spPr>
              <c:txPr>
                <a:bodyPr wrap="square" lIns="38100" tIns="19050" rIns="38100" bIns="19050" anchor="ctr">
                  <a:spAutoFit/>
                </a:bodyPr>
                <a:lstStyle/>
                <a:p>
                  <a:pPr>
                    <a:defRPr sz="1600" b="1">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dLbl>
            <c:dLbl>
              <c:idx val="3"/>
              <c:spPr/>
              <c:txPr>
                <a:bodyPr/>
                <a:lstStyle/>
                <a:p>
                  <a:pPr>
                    <a:defRPr sz="1600" b="1">
                      <a:solidFill>
                        <a:schemeClr val="bg1"/>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dLbl>
            <c:dLbl>
              <c:idx val="4"/>
              <c:layout>
                <c:manualLayout>
                  <c:x val="-6.1728395061728392E-3"/>
                  <c:y val="8.4128742729277731E-3"/>
                </c:manualLayout>
              </c:layout>
              <c:tx>
                <c:rich>
                  <a:bodyPr/>
                  <a:lstStyle/>
                  <a:p>
                    <a:r>
                      <a:rPr lang="en-US" dirty="0" smtClean="0"/>
                      <a:t>113,</a:t>
                    </a:r>
                  </a:p>
                  <a:p>
                    <a:r>
                      <a:rPr lang="en-US" dirty="0" smtClean="0"/>
                      <a:t>1.9%</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0264-4112-9ECA-7A584CCB13FA}"/>
                </c:ext>
              </c:extLst>
            </c:dLbl>
            <c:dLbl>
              <c:idx val="5"/>
              <c:layout>
                <c:manualLayout>
                  <c:x val="1.1316741696017772E-16"/>
                  <c:y val="4.0788396722300328E-3"/>
                </c:manualLayout>
              </c:layout>
              <c:tx>
                <c:rich>
                  <a:bodyPr/>
                  <a:lstStyle/>
                  <a:p>
                    <a:r>
                      <a:rPr lang="en-US" dirty="0" smtClean="0"/>
                      <a:t>85,</a:t>
                    </a:r>
                    <a:br>
                      <a:rPr lang="en-US" dirty="0" smtClean="0"/>
                    </a:br>
                    <a:r>
                      <a:rPr lang="en-US" dirty="0" smtClean="0"/>
                      <a:t>75.2%</a:t>
                    </a:r>
                  </a:p>
                </c:rich>
              </c:tx>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8-29A1-402F-8EB5-6EF9B00919C9}"/>
                </c:ext>
              </c:extLst>
            </c:dLbl>
            <c:spPr>
              <a:noFill/>
              <a:ln>
                <a:noFill/>
              </a:ln>
              <a:effectLst/>
            </c:spPr>
            <c:txPr>
              <a:bodyPr wrap="square" lIns="38100" tIns="19050" rIns="38100" bIns="19050" anchor="ctr">
                <a:spAutoFit/>
              </a:bodyPr>
              <a:lstStyle/>
              <a:p>
                <a:pPr>
                  <a:defRPr sz="1600" b="1">
                    <a:solidFill>
                      <a:srgbClr val="000000"/>
                    </a:solidFill>
                    <a:latin typeface="Arial" panose="020B0604020202020204" pitchFamily="34" charset="0"/>
                    <a:cs typeface="Arial" panose="020B0604020202020204" pitchFamily="34" charset="0"/>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('Monthly 2018'!$C$342:$C$343,'Monthly 2018'!$C$345:$C$348)</c:f>
              <c:strCache>
                <c:ptCount val="6"/>
                <c:pt idx="0">
                  <c:v>Total seen</c:v>
                </c:pt>
                <c:pt idx="1">
                  <c:v>Number screened</c:v>
                </c:pt>
                <c:pt idx="2">
                  <c:v>Number eligible for HTS</c:v>
                </c:pt>
                <c:pt idx="3">
                  <c:v>Number tested</c:v>
                </c:pt>
                <c:pt idx="4">
                  <c:v>Number positive</c:v>
                </c:pt>
                <c:pt idx="5">
                  <c:v>Number linked to HIV care</c:v>
                </c:pt>
              </c:strCache>
            </c:strRef>
          </c:cat>
          <c:val>
            <c:numRef>
              <c:f>('Monthly 2018'!$AB$342:$AB$343,'Monthly 2018'!$AB$345:$AB$348)</c:f>
              <c:numCache>
                <c:formatCode>General</c:formatCode>
                <c:ptCount val="6"/>
                <c:pt idx="0">
                  <c:v>6236</c:v>
                </c:pt>
                <c:pt idx="1">
                  <c:v>6236</c:v>
                </c:pt>
                <c:pt idx="2">
                  <c:v>5919</c:v>
                </c:pt>
                <c:pt idx="3">
                  <c:v>5919</c:v>
                </c:pt>
                <c:pt idx="4">
                  <c:v>113</c:v>
                </c:pt>
                <c:pt idx="5">
                  <c:v>68</c:v>
                </c:pt>
              </c:numCache>
            </c:numRef>
          </c:val>
          <c:extLst xmlns:c16r2="http://schemas.microsoft.com/office/drawing/2015/06/chart">
            <c:ext xmlns:c16="http://schemas.microsoft.com/office/drawing/2014/chart" uri="{C3380CC4-5D6E-409C-BE32-E72D297353CC}">
              <c16:uniqueId val="{00000008-0264-4112-9ECA-7A584CCB13FA}"/>
            </c:ext>
          </c:extLst>
        </c:ser>
        <c:dLbls>
          <c:dLblPos val="inEnd"/>
          <c:showLegendKey val="0"/>
          <c:showVal val="1"/>
          <c:showCatName val="0"/>
          <c:showSerName val="0"/>
          <c:showPercent val="0"/>
          <c:showBubbleSize val="0"/>
        </c:dLbls>
        <c:gapWidth val="43"/>
        <c:axId val="59563008"/>
        <c:axId val="68084480"/>
      </c:barChart>
      <c:catAx>
        <c:axId val="59563008"/>
        <c:scaling>
          <c:orientation val="minMax"/>
        </c:scaling>
        <c:delete val="0"/>
        <c:axPos val="b"/>
        <c:numFmt formatCode="General" sourceLinked="1"/>
        <c:majorTickMark val="out"/>
        <c:minorTickMark val="none"/>
        <c:tickLblPos val="nextTo"/>
        <c:txPr>
          <a:bodyPr/>
          <a:lstStyle/>
          <a:p>
            <a:pPr>
              <a:defRPr sz="1600" b="1">
                <a:solidFill>
                  <a:srgbClr val="000000"/>
                </a:solidFill>
                <a:latin typeface="+mn-lt"/>
                <a:cs typeface="Arial" panose="020B0604020202020204" pitchFamily="34" charset="0"/>
              </a:defRPr>
            </a:pPr>
            <a:endParaRPr lang="en-US"/>
          </a:p>
        </c:txPr>
        <c:crossAx val="68084480"/>
        <c:crosses val="autoZero"/>
        <c:auto val="1"/>
        <c:lblAlgn val="ctr"/>
        <c:lblOffset val="100"/>
        <c:noMultiLvlLbl val="0"/>
      </c:catAx>
      <c:valAx>
        <c:axId val="68084480"/>
        <c:scaling>
          <c:orientation val="minMax"/>
        </c:scaling>
        <c:delete val="0"/>
        <c:axPos val="l"/>
        <c:title>
          <c:tx>
            <c:rich>
              <a:bodyPr rot="-5400000" vert="horz"/>
              <a:lstStyle/>
              <a:p>
                <a:pPr>
                  <a:defRPr sz="1800">
                    <a:solidFill>
                      <a:srgbClr val="000000"/>
                    </a:solidFill>
                    <a:latin typeface="+mn-lt"/>
                    <a:cs typeface="Arial" panose="020B0604020202020204" pitchFamily="34" charset="0"/>
                  </a:defRPr>
                </a:pPr>
                <a:r>
                  <a:rPr lang="en-US" sz="1800" dirty="0" smtClean="0">
                    <a:solidFill>
                      <a:srgbClr val="000000"/>
                    </a:solidFill>
                    <a:latin typeface="+mn-lt"/>
                    <a:cs typeface="Arial" panose="020B0604020202020204" pitchFamily="34" charset="0"/>
                  </a:rPr>
                  <a:t>Number </a:t>
                </a:r>
                <a:r>
                  <a:rPr lang="en-US" sz="1800" dirty="0">
                    <a:solidFill>
                      <a:srgbClr val="000000"/>
                    </a:solidFill>
                    <a:latin typeface="+mn-lt"/>
                    <a:cs typeface="Arial" panose="020B0604020202020204" pitchFamily="34" charset="0"/>
                  </a:rPr>
                  <a:t>of clients</a:t>
                </a:r>
              </a:p>
            </c:rich>
          </c:tx>
          <c:layout>
            <c:manualLayout>
              <c:xMode val="edge"/>
              <c:yMode val="edge"/>
              <c:x val="3.7195732477884706E-2"/>
              <c:y val="0.23525424313013607"/>
            </c:manualLayout>
          </c:layout>
          <c:overlay val="0"/>
        </c:title>
        <c:numFmt formatCode="General" sourceLinked="1"/>
        <c:majorTickMark val="out"/>
        <c:minorTickMark val="none"/>
        <c:tickLblPos val="nextTo"/>
        <c:txPr>
          <a:bodyPr/>
          <a:lstStyle/>
          <a:p>
            <a:pPr>
              <a:defRPr sz="1600">
                <a:solidFill>
                  <a:srgbClr val="000000"/>
                </a:solidFill>
                <a:latin typeface="+mj-lt"/>
                <a:cs typeface="Arial" panose="020B0604020202020204" pitchFamily="34" charset="0"/>
              </a:defRPr>
            </a:pPr>
            <a:endParaRPr lang="en-US"/>
          </a:p>
        </c:txPr>
        <c:crossAx val="59563008"/>
        <c:crosses val="autoZero"/>
        <c:crossBetween val="between"/>
      </c:valAx>
    </c:plotArea>
    <c:plotVisOnly val="1"/>
    <c:dispBlanksAs val="gap"/>
    <c:showDLblsOverMax val="0"/>
  </c:chart>
  <c:txPr>
    <a:bodyPr/>
    <a:lstStyle/>
    <a:p>
      <a:pPr>
        <a:defRPr sz="1400">
          <a:latin typeface="Garamond" pitchFamily="18"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672868097370186"/>
          <c:y val="0.28245324803149602"/>
          <c:w val="0.57511090525449038"/>
          <c:h val="0.59858481975467348"/>
        </c:manualLayout>
      </c:layout>
      <c:doughnutChart>
        <c:varyColors val="1"/>
        <c:ser>
          <c:idx val="0"/>
          <c:order val="0"/>
          <c:spPr>
            <a:solidFill>
              <a:srgbClr val="FFC000"/>
            </a:solidFill>
            <a:ln>
              <a:solidFill>
                <a:schemeClr val="tx1"/>
              </a:solidFill>
            </a:ln>
          </c:spPr>
          <c:explosion val="5"/>
          <c:dPt>
            <c:idx val="0"/>
            <c:bubble3D val="0"/>
            <c:spPr>
              <a:solidFill>
                <a:srgbClr val="FF0000"/>
              </a:solidFill>
              <a:ln>
                <a:solidFill>
                  <a:schemeClr val="tx1"/>
                </a:solidFill>
              </a:ln>
            </c:spPr>
            <c:extLst xmlns:c16r2="http://schemas.microsoft.com/office/drawing/2015/06/chart">
              <c:ext xmlns:c16="http://schemas.microsoft.com/office/drawing/2014/chart" uri="{C3380CC4-5D6E-409C-BE32-E72D297353CC}">
                <c16:uniqueId val="{00000001-EB02-42E5-B035-A858E8032EA2}"/>
              </c:ext>
            </c:extLst>
          </c:dPt>
          <c:dPt>
            <c:idx val="1"/>
            <c:bubble3D val="0"/>
            <c:extLst xmlns:c16r2="http://schemas.microsoft.com/office/drawing/2015/06/chart">
              <c:ext xmlns:c16="http://schemas.microsoft.com/office/drawing/2014/chart" uri="{C3380CC4-5D6E-409C-BE32-E72D297353CC}">
                <c16:uniqueId val="{00000001-7560-442F-BF8A-85CBF33E01BB}"/>
              </c:ext>
            </c:extLst>
          </c:dPt>
          <c:dLbls>
            <c:spPr>
              <a:noFill/>
              <a:ln>
                <a:noFill/>
              </a:ln>
              <a:effectLst/>
            </c:spPr>
            <c:txPr>
              <a:bodyPr/>
              <a:lstStyle/>
              <a:p>
                <a:pPr>
                  <a:defRPr sz="1800" b="1">
                    <a:solidFill>
                      <a:srgbClr val="000000"/>
                    </a:solidFill>
                  </a:defRPr>
                </a:pPr>
                <a:endParaRPr lang="en-US"/>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MonhtlyHTSData!$Y$282:$Z$282</c:f>
              <c:strCache>
                <c:ptCount val="2"/>
                <c:pt idx="0">
                  <c:v>Female</c:v>
                </c:pt>
                <c:pt idx="1">
                  <c:v>Male</c:v>
                </c:pt>
              </c:strCache>
            </c:strRef>
          </c:cat>
          <c:val>
            <c:numRef>
              <c:f>MonhtlyHTSData!$Y$290:$Z$290</c:f>
              <c:numCache>
                <c:formatCode>General</c:formatCode>
                <c:ptCount val="2"/>
                <c:pt idx="0">
                  <c:v>2604</c:v>
                </c:pt>
                <c:pt idx="1">
                  <c:v>3041</c:v>
                </c:pt>
              </c:numCache>
            </c:numRef>
          </c:val>
          <c:extLst xmlns:c16r2="http://schemas.microsoft.com/office/drawing/2015/06/chart">
            <c:ext xmlns:c16="http://schemas.microsoft.com/office/drawing/2014/chart" uri="{C3380CC4-5D6E-409C-BE32-E72D297353CC}">
              <c16:uniqueId val="{00000002-7560-442F-BF8A-85CBF33E01BB}"/>
            </c:ext>
          </c:extLst>
        </c:ser>
        <c:dLbls>
          <c:showLegendKey val="0"/>
          <c:showVal val="0"/>
          <c:showCatName val="0"/>
          <c:showSerName val="0"/>
          <c:showPercent val="1"/>
          <c:showBubbleSize val="0"/>
          <c:showLeaderLines val="1"/>
        </c:dLbls>
        <c:firstSliceAng val="0"/>
        <c:holeSize val="50"/>
      </c:doughnutChart>
    </c:plotArea>
    <c:legend>
      <c:legendPos val="t"/>
      <c:layout>
        <c:manualLayout>
          <c:xMode val="edge"/>
          <c:yMode val="edge"/>
          <c:x val="8.1713773432316866E-2"/>
          <c:y val="1.9844408299644112E-2"/>
          <c:w val="0.82217165700560291"/>
          <c:h val="9.2136528601926754E-2"/>
        </c:manualLayout>
      </c:layout>
      <c:overlay val="0"/>
      <c:txPr>
        <a:bodyPr/>
        <a:lstStyle/>
        <a:p>
          <a:pPr rtl="0">
            <a:defRPr b="1">
              <a:solidFill>
                <a:srgbClr val="000000"/>
              </a:solidFill>
            </a:defRPr>
          </a:pPr>
          <a:endParaRPr lang="en-US"/>
        </a:p>
      </c:txPr>
    </c:legend>
    <c:plotVisOnly val="1"/>
    <c:dispBlanksAs val="zero"/>
    <c:showDLblsOverMax val="0"/>
  </c:chart>
  <c:txPr>
    <a:bodyPr/>
    <a:lstStyle/>
    <a:p>
      <a:pPr>
        <a:defRPr sz="1600">
          <a:latin typeface="Garamond" pitchFamily="18"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74236767125631"/>
          <c:y val="0.14592287537459989"/>
          <c:w val="0.84565387304485351"/>
          <c:h val="0.645851514307902"/>
        </c:manualLayout>
      </c:layout>
      <c:barChart>
        <c:barDir val="col"/>
        <c:grouping val="clustered"/>
        <c:varyColors val="0"/>
        <c:ser>
          <c:idx val="1"/>
          <c:order val="0"/>
          <c:tx>
            <c:strRef>
              <c:f>'MDSC Abstracts'!$E$255</c:f>
              <c:strCache>
                <c:ptCount val="1"/>
                <c:pt idx="0">
                  <c:v>Female</c:v>
                </c:pt>
              </c:strCache>
            </c:strRef>
          </c:tx>
          <c:spPr>
            <a:solidFill>
              <a:srgbClr val="FF0000"/>
            </a:solidFill>
            <a:ln>
              <a:noFill/>
            </a:ln>
            <a:effectLst>
              <a:outerShdw blurRad="50800" dist="38100" dir="13500000" algn="br" rotWithShape="0">
                <a:prstClr val="black">
                  <a:alpha val="40000"/>
                </a:prstClr>
              </a:outerShdw>
            </a:effectLst>
          </c:spPr>
          <c:invertIfNegative val="0"/>
          <c:dLbls>
            <c:delete val="1"/>
          </c:dLbls>
          <c:cat>
            <c:strRef>
              <c:f>'MDSC Abstracts'!$C$256:$C$260</c:f>
              <c:strCache>
                <c:ptCount val="5"/>
                <c:pt idx="0">
                  <c:v>15-19</c:v>
                </c:pt>
                <c:pt idx="1">
                  <c:v>20-24</c:v>
                </c:pt>
                <c:pt idx="2">
                  <c:v>25-29</c:v>
                </c:pt>
                <c:pt idx="3">
                  <c:v>30-49</c:v>
                </c:pt>
                <c:pt idx="4">
                  <c:v>50+</c:v>
                </c:pt>
              </c:strCache>
            </c:strRef>
          </c:cat>
          <c:val>
            <c:numRef>
              <c:f>'MDSC Abstracts'!$E$256:$E$260</c:f>
              <c:numCache>
                <c:formatCode>General</c:formatCode>
                <c:ptCount val="5"/>
                <c:pt idx="0">
                  <c:v>243</c:v>
                </c:pt>
                <c:pt idx="1">
                  <c:v>678</c:v>
                </c:pt>
                <c:pt idx="2">
                  <c:v>654</c:v>
                </c:pt>
                <c:pt idx="3">
                  <c:v>929</c:v>
                </c:pt>
                <c:pt idx="4">
                  <c:v>250</c:v>
                </c:pt>
              </c:numCache>
            </c:numRef>
          </c:val>
          <c:extLst xmlns:c16r2="http://schemas.microsoft.com/office/drawing/2015/06/chart">
            <c:ext xmlns:c16="http://schemas.microsoft.com/office/drawing/2014/chart" uri="{C3380CC4-5D6E-409C-BE32-E72D297353CC}">
              <c16:uniqueId val="{00000005-339A-47E7-80CA-2660F2EB0A32}"/>
            </c:ext>
          </c:extLst>
        </c:ser>
        <c:ser>
          <c:idx val="0"/>
          <c:order val="1"/>
          <c:tx>
            <c:strRef>
              <c:f>'MDSC Abstracts'!$D$255</c:f>
              <c:strCache>
                <c:ptCount val="1"/>
                <c:pt idx="0">
                  <c:v>Male</c:v>
                </c:pt>
              </c:strCache>
            </c:strRef>
          </c:tx>
          <c:spPr>
            <a:solidFill>
              <a:srgbClr val="FFC000"/>
            </a:solidFill>
            <a:ln>
              <a:noFill/>
            </a:ln>
            <a:effectLst>
              <a:outerShdw blurRad="50800" dist="38100" dir="13500000" algn="br" rotWithShape="0">
                <a:prstClr val="black">
                  <a:alpha val="40000"/>
                </a:prstClr>
              </a:outerShdw>
            </a:effectLst>
          </c:spPr>
          <c:invertIfNegative val="0"/>
          <c:dLbls>
            <c:delete val="1"/>
          </c:dLbls>
          <c:cat>
            <c:strRef>
              <c:f>'MDSC Abstracts'!$C$256:$C$260</c:f>
              <c:strCache>
                <c:ptCount val="5"/>
                <c:pt idx="0">
                  <c:v>15-19</c:v>
                </c:pt>
                <c:pt idx="1">
                  <c:v>20-24</c:v>
                </c:pt>
                <c:pt idx="2">
                  <c:v>25-29</c:v>
                </c:pt>
                <c:pt idx="3">
                  <c:v>30-49</c:v>
                </c:pt>
                <c:pt idx="4">
                  <c:v>50+</c:v>
                </c:pt>
              </c:strCache>
            </c:strRef>
          </c:cat>
          <c:val>
            <c:numRef>
              <c:f>'MDSC Abstracts'!$D$256:$D$260</c:f>
              <c:numCache>
                <c:formatCode>General</c:formatCode>
                <c:ptCount val="5"/>
                <c:pt idx="0">
                  <c:v>168</c:v>
                </c:pt>
                <c:pt idx="1">
                  <c:v>667</c:v>
                </c:pt>
                <c:pt idx="2">
                  <c:v>717</c:v>
                </c:pt>
                <c:pt idx="3">
                  <c:v>1287</c:v>
                </c:pt>
                <c:pt idx="4">
                  <c:v>326</c:v>
                </c:pt>
              </c:numCache>
            </c:numRef>
          </c:val>
          <c:extLst xmlns:c16r2="http://schemas.microsoft.com/office/drawing/2015/06/chart">
            <c:ext xmlns:c16="http://schemas.microsoft.com/office/drawing/2014/chart" uri="{C3380CC4-5D6E-409C-BE32-E72D297353CC}">
              <c16:uniqueId val="{00000004-339A-47E7-80CA-2660F2EB0A32}"/>
            </c:ext>
          </c:extLst>
        </c:ser>
        <c:dLbls>
          <c:showLegendKey val="0"/>
          <c:showVal val="1"/>
          <c:showCatName val="0"/>
          <c:showSerName val="0"/>
          <c:showPercent val="0"/>
          <c:showBubbleSize val="0"/>
        </c:dLbls>
        <c:gapWidth val="150"/>
        <c:axId val="68138496"/>
        <c:axId val="68140416"/>
      </c:barChart>
      <c:catAx>
        <c:axId val="68138496"/>
        <c:scaling>
          <c:orientation val="minMax"/>
        </c:scaling>
        <c:delete val="0"/>
        <c:axPos val="b"/>
        <c:title>
          <c:tx>
            <c:rich>
              <a:bodyPr/>
              <a:lstStyle/>
              <a:p>
                <a:pPr>
                  <a:defRPr sz="1600"/>
                </a:pPr>
                <a:r>
                  <a:rPr lang="en-US" sz="1600"/>
                  <a:t>Age Group</a:t>
                </a:r>
              </a:p>
            </c:rich>
          </c:tx>
          <c:layout>
            <c:manualLayout>
              <c:xMode val="edge"/>
              <c:yMode val="edge"/>
              <c:x val="0.44110557140231871"/>
              <c:y val="0.88294890767630296"/>
            </c:manualLayout>
          </c:layout>
          <c:overlay val="0"/>
        </c:title>
        <c:numFmt formatCode="General" sourceLinked="1"/>
        <c:majorTickMark val="out"/>
        <c:minorTickMark val="none"/>
        <c:tickLblPos val="nextTo"/>
        <c:txPr>
          <a:bodyPr/>
          <a:lstStyle/>
          <a:p>
            <a:pPr>
              <a:defRPr sz="1600" b="1"/>
            </a:pPr>
            <a:endParaRPr lang="en-US"/>
          </a:p>
        </c:txPr>
        <c:crossAx val="68140416"/>
        <c:crosses val="autoZero"/>
        <c:auto val="1"/>
        <c:lblAlgn val="ctr"/>
        <c:lblOffset val="1"/>
        <c:noMultiLvlLbl val="0"/>
      </c:catAx>
      <c:valAx>
        <c:axId val="68140416"/>
        <c:scaling>
          <c:orientation val="minMax"/>
        </c:scaling>
        <c:delete val="0"/>
        <c:axPos val="l"/>
        <c:title>
          <c:tx>
            <c:rich>
              <a:bodyPr rot="-5400000" vert="horz"/>
              <a:lstStyle/>
              <a:p>
                <a:pPr>
                  <a:defRPr sz="1600"/>
                </a:pPr>
                <a:r>
                  <a:rPr lang="en-US" sz="1600" dirty="0" smtClean="0"/>
                  <a:t>Number </a:t>
                </a:r>
                <a:r>
                  <a:rPr lang="en-US" sz="1600" dirty="0"/>
                  <a:t>of clients</a:t>
                </a:r>
              </a:p>
            </c:rich>
          </c:tx>
          <c:layout/>
          <c:overlay val="0"/>
        </c:title>
        <c:numFmt formatCode="General" sourceLinked="1"/>
        <c:majorTickMark val="out"/>
        <c:minorTickMark val="none"/>
        <c:tickLblPos val="nextTo"/>
        <c:crossAx val="68138496"/>
        <c:crosses val="autoZero"/>
        <c:crossBetween val="between"/>
      </c:valAx>
    </c:plotArea>
    <c:legend>
      <c:legendPos val="t"/>
      <c:layout>
        <c:manualLayout>
          <c:xMode val="edge"/>
          <c:yMode val="edge"/>
          <c:x val="0.20115631941938208"/>
          <c:y val="5.026504039936186E-2"/>
          <c:w val="0.62132105517159519"/>
          <c:h val="7.8713859669224798E-2"/>
        </c:manualLayout>
      </c:layout>
      <c:overlay val="0"/>
      <c:txPr>
        <a:bodyPr/>
        <a:lstStyle/>
        <a:p>
          <a:pPr>
            <a:defRPr sz="1600" b="1">
              <a:solidFill>
                <a:srgbClr val="000000"/>
              </a:solidFill>
            </a:defRPr>
          </a:pPr>
          <a:endParaRPr lang="en-US"/>
        </a:p>
      </c:txPr>
    </c:legend>
    <c:plotVisOnly val="1"/>
    <c:dispBlanksAs val="gap"/>
    <c:showDLblsOverMax val="0"/>
  </c:chart>
  <c:txPr>
    <a:bodyPr/>
    <a:lstStyle/>
    <a:p>
      <a:pPr>
        <a:defRPr sz="1200">
          <a:latin typeface="Garamond" pitchFamily="18"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63530255780566"/>
          <c:y val="0.15448515967100956"/>
          <c:w val="0.78563082364027059"/>
          <c:h val="0.57983172639007896"/>
        </c:manualLayout>
      </c:layout>
      <c:barChart>
        <c:barDir val="col"/>
        <c:grouping val="percentStacked"/>
        <c:varyColors val="0"/>
        <c:ser>
          <c:idx val="1"/>
          <c:order val="0"/>
          <c:tx>
            <c:strRef>
              <c:f>total!$AM$4</c:f>
              <c:strCache>
                <c:ptCount val="1"/>
                <c:pt idx="0">
                  <c:v>Male</c:v>
                </c:pt>
              </c:strCache>
            </c:strRef>
          </c:tx>
          <c:spPr>
            <a:solidFill>
              <a:srgbClr val="FFC000"/>
            </a:solidFill>
            <a:ln>
              <a:noFill/>
            </a:ln>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total!$AK$5:$AK$7</c:f>
              <c:strCache>
                <c:ptCount val="3"/>
                <c:pt idx="0">
                  <c:v>Multiple disease screening service (n=5,919)</c:v>
                </c:pt>
                <c:pt idx="1">
                  <c:v>Inpatient Wards (n=1,338)</c:v>
                </c:pt>
                <c:pt idx="2">
                  <c:v>Outpatient Clinics (n=11,371)</c:v>
                </c:pt>
              </c:strCache>
            </c:strRef>
          </c:cat>
          <c:val>
            <c:numRef>
              <c:f>total!$AM$5:$AM$7</c:f>
              <c:numCache>
                <c:formatCode>0%</c:formatCode>
                <c:ptCount val="3"/>
                <c:pt idx="0">
                  <c:v>0.53648952095808389</c:v>
                </c:pt>
                <c:pt idx="1">
                  <c:v>0.46362098138747887</c:v>
                </c:pt>
                <c:pt idx="2">
                  <c:v>0.45138011906909614</c:v>
                </c:pt>
              </c:numCache>
            </c:numRef>
          </c:val>
          <c:extLst xmlns:c16r2="http://schemas.microsoft.com/office/drawing/2015/06/chart">
            <c:ext xmlns:c16="http://schemas.microsoft.com/office/drawing/2014/chart" uri="{C3380CC4-5D6E-409C-BE32-E72D297353CC}">
              <c16:uniqueId val="{00000005-339A-47E7-80CA-2660F2EB0A32}"/>
            </c:ext>
          </c:extLst>
        </c:ser>
        <c:ser>
          <c:idx val="0"/>
          <c:order val="1"/>
          <c:tx>
            <c:strRef>
              <c:f>total!$AL$4</c:f>
              <c:strCache>
                <c:ptCount val="1"/>
                <c:pt idx="0">
                  <c:v>Female</c:v>
                </c:pt>
              </c:strCache>
            </c:strRef>
          </c:tx>
          <c:spPr>
            <a:solidFill>
              <a:srgbClr val="FF0000"/>
            </a:solidFill>
            <a:ln>
              <a:noFill/>
            </a:ln>
          </c:spPr>
          <c:invertIfNegative val="0"/>
          <c:dLbls>
            <c:dLbl>
              <c:idx val="1"/>
              <c:layout>
                <c:manualLayout>
                  <c:x val="-1.5220882571490209E-2"/>
                  <c:y val="-4.838166126976219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339A-47E7-80CA-2660F2EB0A32}"/>
                </c:ext>
              </c:extLst>
            </c:dLbl>
            <c:dLbl>
              <c:idx val="2"/>
              <c:layout>
                <c:manualLayout>
                  <c:x val="-3.8930855844718708E-3"/>
                  <c:y val="-2.443298161303802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339A-47E7-80CA-2660F2EB0A32}"/>
                </c:ext>
              </c:extLst>
            </c:dLbl>
            <c:dLbl>
              <c:idx val="3"/>
              <c:layout>
                <c:manualLayout>
                  <c:x val="-1.7757696333405244E-2"/>
                  <c:y val="-1.860833125760084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339A-47E7-80CA-2660F2EB0A32}"/>
                </c:ext>
              </c:extLst>
            </c:dLbl>
            <c:dLbl>
              <c:idx val="4"/>
              <c:layout>
                <c:manualLayout>
                  <c:x val="2.5368137619151275E-3"/>
                  <c:y val="1.116499875456050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339A-47E7-80CA-2660F2EB0A32}"/>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total!$AK$5:$AK$7</c:f>
              <c:strCache>
                <c:ptCount val="3"/>
                <c:pt idx="0">
                  <c:v>Multiple disease screening service (n=5,919)</c:v>
                </c:pt>
                <c:pt idx="1">
                  <c:v>Inpatient Wards (n=1,338)</c:v>
                </c:pt>
                <c:pt idx="2">
                  <c:v>Outpatient Clinics (n=11,371)</c:v>
                </c:pt>
              </c:strCache>
            </c:strRef>
          </c:cat>
          <c:val>
            <c:numRef>
              <c:f>total!$AL$5:$AL$7</c:f>
              <c:numCache>
                <c:formatCode>0%</c:formatCode>
                <c:ptCount val="3"/>
                <c:pt idx="0">
                  <c:v>0.46351047904191617</c:v>
                </c:pt>
                <c:pt idx="1">
                  <c:v>0.53637901861252113</c:v>
                </c:pt>
                <c:pt idx="2">
                  <c:v>0.54861988093090386</c:v>
                </c:pt>
              </c:numCache>
            </c:numRef>
          </c:val>
          <c:extLst xmlns:c16r2="http://schemas.microsoft.com/office/drawing/2015/06/chart">
            <c:ext xmlns:c16="http://schemas.microsoft.com/office/drawing/2014/chart" uri="{C3380CC4-5D6E-409C-BE32-E72D297353CC}">
              <c16:uniqueId val="{00000004-339A-47E7-80CA-2660F2EB0A32}"/>
            </c:ext>
          </c:extLst>
        </c:ser>
        <c:dLbls>
          <c:showLegendKey val="0"/>
          <c:showVal val="1"/>
          <c:showCatName val="0"/>
          <c:showSerName val="0"/>
          <c:showPercent val="0"/>
          <c:showBubbleSize val="0"/>
        </c:dLbls>
        <c:gapWidth val="150"/>
        <c:overlap val="100"/>
        <c:axId val="135687552"/>
        <c:axId val="136279552"/>
      </c:barChart>
      <c:catAx>
        <c:axId val="135687552"/>
        <c:scaling>
          <c:orientation val="minMax"/>
        </c:scaling>
        <c:delete val="0"/>
        <c:axPos val="b"/>
        <c:numFmt formatCode="General" sourceLinked="1"/>
        <c:majorTickMark val="out"/>
        <c:minorTickMark val="none"/>
        <c:tickLblPos val="nextTo"/>
        <c:crossAx val="136279552"/>
        <c:crosses val="autoZero"/>
        <c:auto val="1"/>
        <c:lblAlgn val="ctr"/>
        <c:lblOffset val="100"/>
        <c:noMultiLvlLbl val="0"/>
      </c:catAx>
      <c:valAx>
        <c:axId val="136279552"/>
        <c:scaling>
          <c:orientation val="minMax"/>
        </c:scaling>
        <c:delete val="0"/>
        <c:axPos val="l"/>
        <c:title>
          <c:tx>
            <c:rich>
              <a:bodyPr rot="-5400000" vert="horz"/>
              <a:lstStyle/>
              <a:p>
                <a:pPr>
                  <a:defRPr/>
                </a:pPr>
                <a:r>
                  <a:rPr lang="en-US"/>
                  <a:t>% of clients</a:t>
                </a:r>
              </a:p>
            </c:rich>
          </c:tx>
          <c:layout/>
          <c:overlay val="0"/>
        </c:title>
        <c:numFmt formatCode="0%" sourceLinked="1"/>
        <c:majorTickMark val="out"/>
        <c:minorTickMark val="none"/>
        <c:tickLblPos val="nextTo"/>
        <c:crossAx val="135687552"/>
        <c:crosses val="autoZero"/>
        <c:crossBetween val="between"/>
      </c:valAx>
    </c:plotArea>
    <c:legend>
      <c:legendPos val="t"/>
      <c:layout>
        <c:manualLayout>
          <c:xMode val="edge"/>
          <c:yMode val="edge"/>
          <c:x val="0.30475497402011437"/>
          <c:y val="4.3575704168592092E-2"/>
          <c:w val="0.39153536035184372"/>
          <c:h val="7.8713859669224798E-2"/>
        </c:manualLayout>
      </c:layout>
      <c:overlay val="0"/>
    </c:legend>
    <c:plotVisOnly val="1"/>
    <c:dispBlanksAs val="gap"/>
    <c:showDLblsOverMax val="0"/>
  </c:chart>
  <c:txPr>
    <a:bodyPr/>
    <a:lstStyle/>
    <a:p>
      <a:pPr>
        <a:defRPr sz="1200" b="1">
          <a:latin typeface="Garamond" pitchFamily="18"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09033916866379"/>
          <c:y val="0.15407238483322536"/>
          <c:w val="0.75672504642341321"/>
          <c:h val="0.65571549709142785"/>
        </c:manualLayout>
      </c:layout>
      <c:barChart>
        <c:barDir val="col"/>
        <c:grouping val="clustered"/>
        <c:varyColors val="0"/>
        <c:ser>
          <c:idx val="1"/>
          <c:order val="0"/>
          <c:tx>
            <c:strRef>
              <c:f>total!$Y$10</c:f>
              <c:strCache>
                <c:ptCount val="1"/>
                <c:pt idx="0">
                  <c:v>Multiple disease screening service</c:v>
                </c:pt>
              </c:strCache>
            </c:strRef>
          </c:tx>
          <c:spPr>
            <a:solidFill>
              <a:srgbClr val="7030A0"/>
            </a:solidFill>
            <a:ln>
              <a:noFill/>
            </a:ln>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total!$X$11:$X$15</c:f>
              <c:strCache>
                <c:ptCount val="5"/>
                <c:pt idx="0">
                  <c:v>15-19 yrs</c:v>
                </c:pt>
                <c:pt idx="1">
                  <c:v>20-24 yrs</c:v>
                </c:pt>
                <c:pt idx="2">
                  <c:v>25-29 yrs</c:v>
                </c:pt>
                <c:pt idx="3">
                  <c:v>30-49 yrs</c:v>
                </c:pt>
                <c:pt idx="4">
                  <c:v>50+ yrs</c:v>
                </c:pt>
              </c:strCache>
            </c:strRef>
          </c:cat>
          <c:val>
            <c:numRef>
              <c:f>total!$Y$11:$Y$15</c:f>
              <c:numCache>
                <c:formatCode>0%</c:formatCode>
                <c:ptCount val="5"/>
                <c:pt idx="0">
                  <c:v>0.51700680272108845</c:v>
                </c:pt>
                <c:pt idx="1">
                  <c:v>0.47145877378435519</c:v>
                </c:pt>
                <c:pt idx="2">
                  <c:v>0.5</c:v>
                </c:pt>
                <c:pt idx="3">
                  <c:v>0.58077617328519859</c:v>
                </c:pt>
                <c:pt idx="4">
                  <c:v>0.56597222222222221</c:v>
                </c:pt>
              </c:numCache>
            </c:numRef>
          </c:val>
          <c:extLst xmlns:c16r2="http://schemas.microsoft.com/office/drawing/2015/06/chart">
            <c:ext xmlns:c16="http://schemas.microsoft.com/office/drawing/2014/chart" uri="{C3380CC4-5D6E-409C-BE32-E72D297353CC}">
              <c16:uniqueId val="{00000005-339A-47E7-80CA-2660F2EB0A32}"/>
            </c:ext>
          </c:extLst>
        </c:ser>
        <c:ser>
          <c:idx val="0"/>
          <c:order val="1"/>
          <c:tx>
            <c:strRef>
              <c:f>total!$Z$10</c:f>
              <c:strCache>
                <c:ptCount val="1"/>
                <c:pt idx="0">
                  <c:v>Inpatient wards</c:v>
                </c:pt>
              </c:strCache>
            </c:strRef>
          </c:tx>
          <c:spPr>
            <a:solidFill>
              <a:srgbClr val="92D050"/>
            </a:solidFill>
            <a:ln>
              <a:noFill/>
            </a:ln>
          </c:spPr>
          <c:invertIfNegative val="0"/>
          <c:dLbls>
            <c:dLbl>
              <c:idx val="1"/>
              <c:layout>
                <c:manualLayout>
                  <c:x val="8.3424622568819447E-3"/>
                  <c:y val="-4.142263116956486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339A-47E7-80CA-2660F2EB0A32}"/>
                </c:ext>
              </c:extLst>
            </c:dLbl>
            <c:dLbl>
              <c:idx val="2"/>
              <c:layout>
                <c:manualLayout>
                  <c:x val="1.4172471584154715E-2"/>
                  <c:y val="-1.8123993640396359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339A-47E7-80CA-2660F2EB0A32}"/>
                </c:ext>
              </c:extLst>
            </c:dLbl>
            <c:dLbl>
              <c:idx val="3"/>
              <c:layout>
                <c:manualLayout>
                  <c:x val="-1.7757696333405244E-2"/>
                  <c:y val="-1.860833125760084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339A-47E7-80CA-2660F2EB0A32}"/>
                </c:ext>
              </c:extLst>
            </c:dLbl>
            <c:dLbl>
              <c:idx val="4"/>
              <c:layout>
                <c:manualLayout>
                  <c:x val="2.5368137619151275E-3"/>
                  <c:y val="1.116499875456050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339A-47E7-80CA-2660F2EB0A32}"/>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total!$X$11:$X$15</c:f>
              <c:strCache>
                <c:ptCount val="5"/>
                <c:pt idx="0">
                  <c:v>15-19 yrs</c:v>
                </c:pt>
                <c:pt idx="1">
                  <c:v>20-24 yrs</c:v>
                </c:pt>
                <c:pt idx="2">
                  <c:v>25-29 yrs</c:v>
                </c:pt>
                <c:pt idx="3">
                  <c:v>30-49 yrs</c:v>
                </c:pt>
                <c:pt idx="4">
                  <c:v>50+ yrs</c:v>
                </c:pt>
              </c:strCache>
            </c:strRef>
          </c:cat>
          <c:val>
            <c:numRef>
              <c:f>total!$Z$11:$Z$15</c:f>
              <c:numCache>
                <c:formatCode>0%</c:formatCode>
                <c:ptCount val="5"/>
                <c:pt idx="0">
                  <c:v>0.49180327868852458</c:v>
                </c:pt>
                <c:pt idx="1">
                  <c:v>0.40789473684210525</c:v>
                </c:pt>
                <c:pt idx="2">
                  <c:v>0.4870848708487085</c:v>
                </c:pt>
                <c:pt idx="3">
                  <c:v>0.52222222222222225</c:v>
                </c:pt>
                <c:pt idx="4">
                  <c:v>0.3588709677419355</c:v>
                </c:pt>
              </c:numCache>
            </c:numRef>
          </c:val>
          <c:extLst xmlns:c16r2="http://schemas.microsoft.com/office/drawing/2015/06/chart">
            <c:ext xmlns:c16="http://schemas.microsoft.com/office/drawing/2014/chart" uri="{C3380CC4-5D6E-409C-BE32-E72D297353CC}">
              <c16:uniqueId val="{00000004-339A-47E7-80CA-2660F2EB0A32}"/>
            </c:ext>
          </c:extLst>
        </c:ser>
        <c:ser>
          <c:idx val="2"/>
          <c:order val="2"/>
          <c:tx>
            <c:strRef>
              <c:f>total!$AA$10</c:f>
              <c:strCache>
                <c:ptCount val="1"/>
                <c:pt idx="0">
                  <c:v>Outpatient clinics</c:v>
                </c:pt>
              </c:strCache>
            </c:strRef>
          </c:tx>
          <c:spPr>
            <a:solidFill>
              <a:srgbClr val="0070C0"/>
            </a:solidFill>
          </c:spPr>
          <c:invertIfNegative val="0"/>
          <c:cat>
            <c:strRef>
              <c:f>total!$X$11:$X$15</c:f>
              <c:strCache>
                <c:ptCount val="5"/>
                <c:pt idx="0">
                  <c:v>15-19 yrs</c:v>
                </c:pt>
                <c:pt idx="1">
                  <c:v>20-24 yrs</c:v>
                </c:pt>
                <c:pt idx="2">
                  <c:v>25-29 yrs</c:v>
                </c:pt>
                <c:pt idx="3">
                  <c:v>30-49 yrs</c:v>
                </c:pt>
                <c:pt idx="4">
                  <c:v>50+ yrs</c:v>
                </c:pt>
              </c:strCache>
            </c:strRef>
          </c:cat>
          <c:val>
            <c:numRef>
              <c:f>total!$AA$11:$AA$15</c:f>
              <c:numCache>
                <c:formatCode>0%</c:formatCode>
                <c:ptCount val="5"/>
                <c:pt idx="0">
                  <c:v>0.60370591751344893</c:v>
                </c:pt>
                <c:pt idx="1">
                  <c:v>0.38132678132678133</c:v>
                </c:pt>
                <c:pt idx="2">
                  <c:v>0.37067545304777594</c:v>
                </c:pt>
                <c:pt idx="3">
                  <c:v>0.47646414887794197</c:v>
                </c:pt>
                <c:pt idx="4">
                  <c:v>0.44521604938271603</c:v>
                </c:pt>
              </c:numCache>
            </c:numRef>
          </c:val>
        </c:ser>
        <c:dLbls>
          <c:showLegendKey val="0"/>
          <c:showVal val="1"/>
          <c:showCatName val="0"/>
          <c:showSerName val="0"/>
          <c:showPercent val="0"/>
          <c:showBubbleSize val="0"/>
        </c:dLbls>
        <c:gapWidth val="150"/>
        <c:axId val="174461696"/>
        <c:axId val="174465408"/>
      </c:barChart>
      <c:catAx>
        <c:axId val="174461696"/>
        <c:scaling>
          <c:orientation val="minMax"/>
        </c:scaling>
        <c:delete val="0"/>
        <c:axPos val="b"/>
        <c:title>
          <c:tx>
            <c:rich>
              <a:bodyPr/>
              <a:lstStyle/>
              <a:p>
                <a:pPr>
                  <a:defRPr/>
                </a:pPr>
                <a:r>
                  <a:rPr lang="en-US"/>
                  <a:t>Age Group</a:t>
                </a:r>
              </a:p>
            </c:rich>
          </c:tx>
          <c:layout>
            <c:manualLayout>
              <c:xMode val="edge"/>
              <c:yMode val="edge"/>
              <c:x val="0.49449057425943072"/>
              <c:y val="0.91835750605562383"/>
            </c:manualLayout>
          </c:layout>
          <c:overlay val="0"/>
        </c:title>
        <c:numFmt formatCode="General" sourceLinked="1"/>
        <c:majorTickMark val="out"/>
        <c:minorTickMark val="none"/>
        <c:tickLblPos val="nextTo"/>
        <c:crossAx val="174465408"/>
        <c:crosses val="autoZero"/>
        <c:auto val="1"/>
        <c:lblAlgn val="ctr"/>
        <c:lblOffset val="100"/>
        <c:noMultiLvlLbl val="0"/>
      </c:catAx>
      <c:valAx>
        <c:axId val="174465408"/>
        <c:scaling>
          <c:orientation val="minMax"/>
        </c:scaling>
        <c:delete val="0"/>
        <c:axPos val="l"/>
        <c:title>
          <c:tx>
            <c:rich>
              <a:bodyPr rot="-5400000" vert="horz"/>
              <a:lstStyle/>
              <a:p>
                <a:pPr>
                  <a:defRPr/>
                </a:pPr>
                <a:r>
                  <a:rPr lang="en-US"/>
                  <a:t>% of clients</a:t>
                </a:r>
              </a:p>
            </c:rich>
          </c:tx>
          <c:layout/>
          <c:overlay val="0"/>
        </c:title>
        <c:numFmt formatCode="0%" sourceLinked="1"/>
        <c:majorTickMark val="out"/>
        <c:minorTickMark val="none"/>
        <c:tickLblPos val="nextTo"/>
        <c:crossAx val="174461696"/>
        <c:crosses val="autoZero"/>
        <c:crossBetween val="between"/>
      </c:valAx>
    </c:plotArea>
    <c:legend>
      <c:legendPos val="t"/>
      <c:layout>
        <c:manualLayout>
          <c:xMode val="edge"/>
          <c:yMode val="edge"/>
          <c:x val="0.16746512292284985"/>
          <c:y val="1.6678655001494231E-5"/>
          <c:w val="0.72972679551419706"/>
          <c:h val="0.13250926658129666"/>
        </c:manualLayout>
      </c:layout>
      <c:overlay val="0"/>
    </c:legend>
    <c:plotVisOnly val="1"/>
    <c:dispBlanksAs val="gap"/>
    <c:showDLblsOverMax val="0"/>
  </c:chart>
  <c:txPr>
    <a:bodyPr/>
    <a:lstStyle/>
    <a:p>
      <a:pPr>
        <a:defRPr sz="1200" b="1">
          <a:latin typeface="Garamond" pitchFamily="18"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932815689705454"/>
          <c:y val="0.14650119764567232"/>
          <c:w val="0.75135437931369686"/>
          <c:h val="0.63418149905335064"/>
        </c:manualLayout>
      </c:layout>
      <c:barChart>
        <c:barDir val="col"/>
        <c:grouping val="clustered"/>
        <c:varyColors val="0"/>
        <c:ser>
          <c:idx val="1"/>
          <c:order val="0"/>
          <c:spPr>
            <a:solidFill>
              <a:schemeClr val="accent6"/>
            </a:solidFill>
            <a:ln>
              <a:noFill/>
            </a:ln>
            <a:effectLst>
              <a:outerShdw blurRad="50800" dist="38100" dir="13500000" algn="br" rotWithShape="0">
                <a:prstClr val="black">
                  <a:alpha val="40000"/>
                </a:prstClr>
              </a:outerShdw>
            </a:effectLst>
          </c:spPr>
          <c:invertIfNegative val="0"/>
          <c:dPt>
            <c:idx val="0"/>
            <c:invertIfNegative val="0"/>
            <c:bubble3D val="0"/>
            <c:spPr>
              <a:solidFill>
                <a:srgbClr val="660066"/>
              </a:solidFill>
              <a:ln>
                <a:noFill/>
              </a:ln>
              <a:effectLst>
                <a:outerShdw blurRad="50800" dist="38100" dir="13500000" algn="br" rotWithShape="0">
                  <a:prstClr val="black">
                    <a:alpha val="40000"/>
                  </a:prstClr>
                </a:outerShdw>
              </a:effectLst>
            </c:spPr>
            <c:extLst xmlns:c16r2="http://schemas.microsoft.com/office/drawing/2015/06/chart">
              <c:ext xmlns:c16="http://schemas.microsoft.com/office/drawing/2014/chart" uri="{C3380CC4-5D6E-409C-BE32-E72D297353CC}">
                <c16:uniqueId val="{00000000-5374-4A82-84F0-A08ACC430EDF}"/>
              </c:ext>
            </c:extLst>
          </c:dPt>
          <c:dPt>
            <c:idx val="1"/>
            <c:invertIfNegative val="0"/>
            <c:bubble3D val="0"/>
            <c:spPr>
              <a:solidFill>
                <a:srgbClr val="00CC99"/>
              </a:solidFill>
              <a:ln>
                <a:noFill/>
              </a:ln>
              <a:effectLst>
                <a:outerShdw blurRad="50800" dist="38100" dir="13500000" algn="br" rotWithShape="0">
                  <a:prstClr val="black">
                    <a:alpha val="40000"/>
                  </a:prstClr>
                </a:outerShdw>
              </a:effectLst>
            </c:spPr>
            <c:extLst xmlns:c16r2="http://schemas.microsoft.com/office/drawing/2015/06/chart">
              <c:ext xmlns:c16="http://schemas.microsoft.com/office/drawing/2014/chart" uri="{C3380CC4-5D6E-409C-BE32-E72D297353CC}">
                <c16:uniqueId val="{00000001-5374-4A82-84F0-A08ACC430EDF}"/>
              </c:ext>
            </c:extLst>
          </c:dPt>
          <c:dPt>
            <c:idx val="2"/>
            <c:invertIfNegative val="0"/>
            <c:bubble3D val="0"/>
            <c:spPr>
              <a:solidFill>
                <a:schemeClr val="accent5">
                  <a:lumMod val="75000"/>
                </a:schemeClr>
              </a:solidFill>
              <a:ln>
                <a:noFill/>
              </a:ln>
              <a:effectLst>
                <a:outerShdw blurRad="50800" dist="38100" dir="13500000" algn="br" rotWithShape="0">
                  <a:prstClr val="black">
                    <a:alpha val="40000"/>
                  </a:prstClr>
                </a:outerShdw>
              </a:effectLst>
            </c:spPr>
            <c:extLst xmlns:c16r2="http://schemas.microsoft.com/office/drawing/2015/06/chart">
              <c:ext xmlns:c16="http://schemas.microsoft.com/office/drawing/2014/chart" uri="{C3380CC4-5D6E-409C-BE32-E72D297353CC}">
                <c16:uniqueId val="{00000002-5374-4A82-84F0-A08ACC430EDF}"/>
              </c:ext>
            </c:extLst>
          </c:dPt>
          <c:dLbls>
            <c:spPr>
              <a:noFill/>
              <a:ln>
                <a:noFill/>
              </a:ln>
              <a:effectLst/>
            </c:spPr>
            <c:txPr>
              <a:bodyPr wrap="square" lIns="38100" tIns="19050" rIns="38100" bIns="19050" anchor="ctr">
                <a:spAutoFit/>
              </a:bodyPr>
              <a:lstStyle/>
              <a:p>
                <a:pPr>
                  <a:defRPr sz="1600" b="1">
                    <a:solidFill>
                      <a:srgbClr val="000000"/>
                    </a:solidFill>
                    <a:latin typeface="Arial" panose="020B0604020202020204" pitchFamily="34" charset="0"/>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total!$AK$5:$AK$7</c:f>
              <c:strCache>
                <c:ptCount val="3"/>
                <c:pt idx="0">
                  <c:v>Multiple disease screening service (n=5,919)</c:v>
                </c:pt>
                <c:pt idx="1">
                  <c:v>Inpatient Wards (n=1,338)</c:v>
                </c:pt>
                <c:pt idx="2">
                  <c:v>Outpatient Clinics (n=11,371)</c:v>
                </c:pt>
              </c:strCache>
            </c:strRef>
          </c:cat>
          <c:val>
            <c:numRef>
              <c:f>total!$AR$5:$AR$7</c:f>
              <c:numCache>
                <c:formatCode>0.0%</c:formatCode>
                <c:ptCount val="3"/>
                <c:pt idx="0">
                  <c:v>1.9091062679506672E-2</c:v>
                </c:pt>
                <c:pt idx="1">
                  <c:v>2.0179372197309416E-2</c:v>
                </c:pt>
                <c:pt idx="2">
                  <c:v>1.6973001495031219E-2</c:v>
                </c:pt>
              </c:numCache>
            </c:numRef>
          </c:val>
          <c:extLst xmlns:c16r2="http://schemas.microsoft.com/office/drawing/2015/06/chart">
            <c:ext xmlns:c16="http://schemas.microsoft.com/office/drawing/2014/chart" uri="{C3380CC4-5D6E-409C-BE32-E72D297353CC}">
              <c16:uniqueId val="{00000005-339A-47E7-80CA-2660F2EB0A32}"/>
            </c:ext>
          </c:extLst>
        </c:ser>
        <c:dLbls>
          <c:dLblPos val="outEnd"/>
          <c:showLegendKey val="0"/>
          <c:showVal val="1"/>
          <c:showCatName val="0"/>
          <c:showSerName val="0"/>
          <c:showPercent val="0"/>
          <c:showBubbleSize val="0"/>
        </c:dLbls>
        <c:gapWidth val="150"/>
        <c:axId val="59196544"/>
        <c:axId val="77421184"/>
      </c:barChart>
      <c:catAx>
        <c:axId val="59196544"/>
        <c:scaling>
          <c:orientation val="minMax"/>
        </c:scaling>
        <c:delete val="0"/>
        <c:axPos val="b"/>
        <c:numFmt formatCode="General" sourceLinked="1"/>
        <c:majorTickMark val="out"/>
        <c:minorTickMark val="none"/>
        <c:tickLblPos val="nextTo"/>
        <c:txPr>
          <a:bodyPr/>
          <a:lstStyle/>
          <a:p>
            <a:pPr>
              <a:defRPr sz="1600" b="1"/>
            </a:pPr>
            <a:endParaRPr lang="en-US"/>
          </a:p>
        </c:txPr>
        <c:crossAx val="77421184"/>
        <c:crosses val="autoZero"/>
        <c:auto val="1"/>
        <c:lblAlgn val="ctr"/>
        <c:lblOffset val="100"/>
        <c:noMultiLvlLbl val="0"/>
      </c:catAx>
      <c:valAx>
        <c:axId val="77421184"/>
        <c:scaling>
          <c:orientation val="minMax"/>
          <c:min val="0"/>
        </c:scaling>
        <c:delete val="0"/>
        <c:axPos val="l"/>
        <c:title>
          <c:tx>
            <c:rich>
              <a:bodyPr rot="-5400000" vert="horz"/>
              <a:lstStyle/>
              <a:p>
                <a:pPr>
                  <a:defRPr sz="1600"/>
                </a:pPr>
                <a:r>
                  <a:rPr lang="en-US" sz="1600" dirty="0"/>
                  <a:t>% of </a:t>
                </a:r>
                <a:r>
                  <a:rPr lang="en-US" sz="1600" dirty="0" smtClean="0"/>
                  <a:t>clients testing HIV+</a:t>
                </a:r>
                <a:endParaRPr lang="en-US" sz="1600" dirty="0"/>
              </a:p>
            </c:rich>
          </c:tx>
          <c:layout>
            <c:manualLayout>
              <c:xMode val="edge"/>
              <c:yMode val="edge"/>
              <c:x val="0.11923276951492173"/>
              <c:y val="0.23808502190583528"/>
            </c:manualLayout>
          </c:layout>
          <c:overlay val="0"/>
        </c:title>
        <c:numFmt formatCode="0.0%" sourceLinked="1"/>
        <c:majorTickMark val="out"/>
        <c:minorTickMark val="none"/>
        <c:tickLblPos val="nextTo"/>
        <c:txPr>
          <a:bodyPr/>
          <a:lstStyle/>
          <a:p>
            <a:pPr>
              <a:defRPr sz="1400"/>
            </a:pPr>
            <a:endParaRPr lang="en-US"/>
          </a:p>
        </c:txPr>
        <c:crossAx val="59196544"/>
        <c:crosses val="autoZero"/>
        <c:crossBetween val="between"/>
      </c:valAx>
    </c:plotArea>
    <c:plotVisOnly val="1"/>
    <c:dispBlanksAs val="gap"/>
    <c:showDLblsOverMax val="0"/>
  </c:chart>
  <c:txPr>
    <a:bodyPr/>
    <a:lstStyle/>
    <a:p>
      <a:pPr>
        <a:defRPr sz="1400">
          <a:latin typeface="Garamond" pitchFamily="18" charset="0"/>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5B3800-8AF4-4777-8734-98E16A58FEA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9E71A52D-818C-47B0-A4D1-D41CD5CF6D35}">
      <dgm:prSet phldrT="[Text]" custT="1"/>
      <dgm:spPr>
        <a:solidFill>
          <a:schemeClr val="accent1">
            <a:lumMod val="20000"/>
            <a:lumOff val="80000"/>
          </a:schemeClr>
        </a:solidFill>
      </dgm:spPr>
      <dgm:t>
        <a:bodyPr/>
        <a:lstStyle/>
        <a:p>
          <a:r>
            <a:rPr lang="en-GB" sz="1800" dirty="0" smtClean="0">
              <a:solidFill>
                <a:srgbClr val="000000"/>
              </a:solidFill>
            </a:rPr>
            <a:t>HCWs trained on the multiple disease screening using national guidelines</a:t>
          </a:r>
          <a:endParaRPr lang="en-GB" sz="1800" dirty="0">
            <a:solidFill>
              <a:srgbClr val="000000"/>
            </a:solidFill>
          </a:endParaRPr>
        </a:p>
      </dgm:t>
    </dgm:pt>
    <dgm:pt modelId="{B5798A64-231A-47F9-9714-4F32651E3604}" type="parTrans" cxnId="{C00008FD-1E1C-460E-91B2-5AF32FF9EB17}">
      <dgm:prSet/>
      <dgm:spPr/>
      <dgm:t>
        <a:bodyPr/>
        <a:lstStyle/>
        <a:p>
          <a:endParaRPr lang="en-GB"/>
        </a:p>
      </dgm:t>
    </dgm:pt>
    <dgm:pt modelId="{8A440AF0-DB75-45C6-A176-B0F8528BDDE2}" type="sibTrans" cxnId="{C00008FD-1E1C-460E-91B2-5AF32FF9EB17}">
      <dgm:prSet/>
      <dgm:spPr/>
      <dgm:t>
        <a:bodyPr/>
        <a:lstStyle/>
        <a:p>
          <a:endParaRPr lang="en-GB"/>
        </a:p>
      </dgm:t>
    </dgm:pt>
    <dgm:pt modelId="{4B30CF5F-3A71-430A-B9D6-C632F9CE04BA}">
      <dgm:prSet phldrT="[Text]" custT="1"/>
      <dgm:spPr>
        <a:solidFill>
          <a:schemeClr val="accent1">
            <a:lumMod val="20000"/>
            <a:lumOff val="80000"/>
          </a:schemeClr>
        </a:solidFill>
      </dgm:spPr>
      <dgm:t>
        <a:bodyPr/>
        <a:lstStyle/>
        <a:p>
          <a:r>
            <a:rPr lang="en-GB" sz="1600" dirty="0" smtClean="0">
              <a:solidFill>
                <a:srgbClr val="000000"/>
              </a:solidFill>
            </a:rPr>
            <a:t>Developed and adopted M&amp;E tools, job aids, SOPs that addresses TB, </a:t>
          </a:r>
          <a:r>
            <a:rPr lang="en-GB" sz="1600" dirty="0" smtClean="0">
              <a:solidFill>
                <a:srgbClr val="000000"/>
              </a:solidFill>
            </a:rPr>
            <a:t>hypertension and nutrition </a:t>
          </a:r>
          <a:endParaRPr lang="en-GB" sz="1600" dirty="0" smtClean="0">
            <a:solidFill>
              <a:srgbClr val="000000"/>
            </a:solidFill>
          </a:endParaRPr>
        </a:p>
      </dgm:t>
    </dgm:pt>
    <dgm:pt modelId="{801D1E33-A126-4C26-986E-058F5215E742}" type="parTrans" cxnId="{E89E6133-1C4D-475C-96B4-E1B5921F662C}">
      <dgm:prSet/>
      <dgm:spPr/>
      <dgm:t>
        <a:bodyPr/>
        <a:lstStyle/>
        <a:p>
          <a:endParaRPr lang="en-GB"/>
        </a:p>
      </dgm:t>
    </dgm:pt>
    <dgm:pt modelId="{4F24F205-64E9-4CB3-8695-50E7D57167A6}" type="sibTrans" cxnId="{E89E6133-1C4D-475C-96B4-E1B5921F662C}">
      <dgm:prSet/>
      <dgm:spPr/>
      <dgm:t>
        <a:bodyPr/>
        <a:lstStyle/>
        <a:p>
          <a:endParaRPr lang="en-GB"/>
        </a:p>
      </dgm:t>
    </dgm:pt>
    <dgm:pt modelId="{2A172E90-49A9-4917-B728-9E27340353A9}">
      <dgm:prSet phldrT="[Text]" custT="1"/>
      <dgm:spPr>
        <a:solidFill>
          <a:schemeClr val="accent1">
            <a:lumMod val="20000"/>
            <a:lumOff val="80000"/>
          </a:schemeClr>
        </a:solidFill>
      </dgm:spPr>
      <dgm:t>
        <a:bodyPr/>
        <a:lstStyle/>
        <a:p>
          <a:r>
            <a:rPr lang="en-GB" sz="1800" dirty="0" smtClean="0">
              <a:solidFill>
                <a:srgbClr val="000000"/>
              </a:solidFill>
            </a:rPr>
            <a:t>Awareness creation through fliers, posters and banners</a:t>
          </a:r>
          <a:endParaRPr lang="en-GB" sz="1800" dirty="0">
            <a:solidFill>
              <a:srgbClr val="000000"/>
            </a:solidFill>
          </a:endParaRPr>
        </a:p>
      </dgm:t>
    </dgm:pt>
    <dgm:pt modelId="{4D494934-507E-4DA0-82D6-478C57CEAF8F}" type="parTrans" cxnId="{580614ED-8E7D-4FD6-BC33-38704100F797}">
      <dgm:prSet/>
      <dgm:spPr/>
      <dgm:t>
        <a:bodyPr/>
        <a:lstStyle/>
        <a:p>
          <a:endParaRPr lang="en-GB"/>
        </a:p>
      </dgm:t>
    </dgm:pt>
    <dgm:pt modelId="{4107594B-772A-4D7A-ABD5-BC6EDF3745C4}" type="sibTrans" cxnId="{580614ED-8E7D-4FD6-BC33-38704100F797}">
      <dgm:prSet/>
      <dgm:spPr/>
      <dgm:t>
        <a:bodyPr/>
        <a:lstStyle/>
        <a:p>
          <a:endParaRPr lang="en-GB"/>
        </a:p>
      </dgm:t>
    </dgm:pt>
    <dgm:pt modelId="{626BD743-E4A5-407B-B547-D335817FF9BD}">
      <dgm:prSet custT="1"/>
      <dgm:spPr>
        <a:solidFill>
          <a:schemeClr val="accent1">
            <a:lumMod val="20000"/>
            <a:lumOff val="80000"/>
          </a:schemeClr>
        </a:solidFill>
      </dgm:spPr>
      <dgm:t>
        <a:bodyPr/>
        <a:lstStyle/>
        <a:p>
          <a:r>
            <a:rPr lang="en-GB" sz="1800" dirty="0" smtClean="0">
              <a:solidFill>
                <a:srgbClr val="000000"/>
              </a:solidFill>
            </a:rPr>
            <a:t>Established referral tracking system between the multiple disease screening service and other points of service within and outside the hospital</a:t>
          </a:r>
          <a:endParaRPr lang="en-GB" sz="1800" dirty="0">
            <a:solidFill>
              <a:srgbClr val="000000"/>
            </a:solidFill>
          </a:endParaRPr>
        </a:p>
      </dgm:t>
    </dgm:pt>
    <dgm:pt modelId="{93E17E54-88E2-4894-BE0F-BA81D3605329}" type="parTrans" cxnId="{7769CF33-1872-438E-A1E2-57EB1C51C6E6}">
      <dgm:prSet/>
      <dgm:spPr/>
      <dgm:t>
        <a:bodyPr/>
        <a:lstStyle/>
        <a:p>
          <a:endParaRPr lang="en-GB"/>
        </a:p>
      </dgm:t>
    </dgm:pt>
    <dgm:pt modelId="{5DDAB290-92DE-40C7-B54B-CF41A5D33AE8}" type="sibTrans" cxnId="{7769CF33-1872-438E-A1E2-57EB1C51C6E6}">
      <dgm:prSet/>
      <dgm:spPr/>
      <dgm:t>
        <a:bodyPr/>
        <a:lstStyle/>
        <a:p>
          <a:endParaRPr lang="en-GB"/>
        </a:p>
      </dgm:t>
    </dgm:pt>
    <dgm:pt modelId="{62A02450-6AA7-432B-AB84-1DAEA2671948}">
      <dgm:prSet custT="1"/>
      <dgm:spPr>
        <a:solidFill>
          <a:schemeClr val="accent1">
            <a:lumMod val="20000"/>
            <a:lumOff val="80000"/>
          </a:schemeClr>
        </a:solidFill>
      </dgm:spPr>
      <dgm:t>
        <a:bodyPr/>
        <a:lstStyle/>
        <a:p>
          <a:r>
            <a:rPr lang="en-GB" sz="1600" dirty="0" smtClean="0">
              <a:solidFill>
                <a:srgbClr val="000000"/>
              </a:solidFill>
            </a:rPr>
            <a:t>Deployed HTS counselors to deliver HTS and </a:t>
          </a:r>
          <a:r>
            <a:rPr lang="en-GB" sz="1600" dirty="0" smtClean="0">
              <a:solidFill>
                <a:srgbClr val="000000"/>
              </a:solidFill>
            </a:rPr>
            <a:t>multiple </a:t>
          </a:r>
          <a:r>
            <a:rPr lang="en-GB" sz="1600" dirty="0" smtClean="0">
              <a:solidFill>
                <a:srgbClr val="000000"/>
              </a:solidFill>
            </a:rPr>
            <a:t>disease screening</a:t>
          </a:r>
          <a:endParaRPr lang="en-GB" sz="1600" dirty="0">
            <a:solidFill>
              <a:srgbClr val="000000"/>
            </a:solidFill>
          </a:endParaRPr>
        </a:p>
      </dgm:t>
    </dgm:pt>
    <dgm:pt modelId="{3C56F893-FE62-4E25-BC0C-D7FE4C1A1F99}" type="parTrans" cxnId="{35B72AFE-B899-48EF-B900-BC30150CA9AD}">
      <dgm:prSet/>
      <dgm:spPr/>
      <dgm:t>
        <a:bodyPr/>
        <a:lstStyle/>
        <a:p>
          <a:endParaRPr lang="en-GB"/>
        </a:p>
      </dgm:t>
    </dgm:pt>
    <dgm:pt modelId="{1FBB95BA-5A8F-4742-92A3-E9A27E0D3D25}" type="sibTrans" cxnId="{35B72AFE-B899-48EF-B900-BC30150CA9AD}">
      <dgm:prSet/>
      <dgm:spPr/>
      <dgm:t>
        <a:bodyPr/>
        <a:lstStyle/>
        <a:p>
          <a:endParaRPr lang="en-GB"/>
        </a:p>
      </dgm:t>
    </dgm:pt>
    <dgm:pt modelId="{838E810B-ACCD-442A-AB3A-B2D9C1C6CDD8}" type="pres">
      <dgm:prSet presAssocID="{285B3800-8AF4-4777-8734-98E16A58FEAA}" presName="Name0" presStyleCnt="0">
        <dgm:presLayoutVars>
          <dgm:chMax val="7"/>
          <dgm:chPref val="7"/>
          <dgm:dir/>
        </dgm:presLayoutVars>
      </dgm:prSet>
      <dgm:spPr/>
      <dgm:t>
        <a:bodyPr/>
        <a:lstStyle/>
        <a:p>
          <a:endParaRPr lang="en-GB"/>
        </a:p>
      </dgm:t>
    </dgm:pt>
    <dgm:pt modelId="{327B2C21-9E12-4A6C-9D18-32489A2ABFC3}" type="pres">
      <dgm:prSet presAssocID="{285B3800-8AF4-4777-8734-98E16A58FEAA}" presName="Name1" presStyleCnt="0"/>
      <dgm:spPr/>
    </dgm:pt>
    <dgm:pt modelId="{3298EFB9-AEF5-478D-B1A2-722F1E6AA914}" type="pres">
      <dgm:prSet presAssocID="{285B3800-8AF4-4777-8734-98E16A58FEAA}" presName="cycle" presStyleCnt="0"/>
      <dgm:spPr/>
    </dgm:pt>
    <dgm:pt modelId="{C3FB7028-785E-423E-A250-C90760EACE83}" type="pres">
      <dgm:prSet presAssocID="{285B3800-8AF4-4777-8734-98E16A58FEAA}" presName="srcNode" presStyleLbl="node1" presStyleIdx="0" presStyleCnt="5"/>
      <dgm:spPr/>
    </dgm:pt>
    <dgm:pt modelId="{079F3793-52B7-40D3-9A5E-B9F5B94AD4BA}" type="pres">
      <dgm:prSet presAssocID="{285B3800-8AF4-4777-8734-98E16A58FEAA}" presName="conn" presStyleLbl="parChTrans1D2" presStyleIdx="0" presStyleCnt="1"/>
      <dgm:spPr/>
      <dgm:t>
        <a:bodyPr/>
        <a:lstStyle/>
        <a:p>
          <a:endParaRPr lang="en-GB"/>
        </a:p>
      </dgm:t>
    </dgm:pt>
    <dgm:pt modelId="{087128E7-DCAC-4F1F-96A7-DD208627DA5D}" type="pres">
      <dgm:prSet presAssocID="{285B3800-8AF4-4777-8734-98E16A58FEAA}" presName="extraNode" presStyleLbl="node1" presStyleIdx="0" presStyleCnt="5"/>
      <dgm:spPr/>
    </dgm:pt>
    <dgm:pt modelId="{C4C7C943-B89B-49AF-9E06-2845DA6A2DD8}" type="pres">
      <dgm:prSet presAssocID="{285B3800-8AF4-4777-8734-98E16A58FEAA}" presName="dstNode" presStyleLbl="node1" presStyleIdx="0" presStyleCnt="5"/>
      <dgm:spPr/>
    </dgm:pt>
    <dgm:pt modelId="{42BBE909-5D1E-45C2-A4EB-FFA4F66FA20D}" type="pres">
      <dgm:prSet presAssocID="{9E71A52D-818C-47B0-A4D1-D41CD5CF6D35}" presName="text_1" presStyleLbl="node1" presStyleIdx="0" presStyleCnt="5" custScaleY="128372">
        <dgm:presLayoutVars>
          <dgm:bulletEnabled val="1"/>
        </dgm:presLayoutVars>
      </dgm:prSet>
      <dgm:spPr/>
      <dgm:t>
        <a:bodyPr/>
        <a:lstStyle/>
        <a:p>
          <a:endParaRPr lang="en-GB"/>
        </a:p>
      </dgm:t>
    </dgm:pt>
    <dgm:pt modelId="{A56E1C9F-FA5B-48F7-9C30-42FFC29CFA61}" type="pres">
      <dgm:prSet presAssocID="{9E71A52D-818C-47B0-A4D1-D41CD5CF6D35}" presName="accent_1" presStyleCnt="0"/>
      <dgm:spPr/>
    </dgm:pt>
    <dgm:pt modelId="{AD942FB5-D046-4852-BC5C-0716D2D4635C}" type="pres">
      <dgm:prSet presAssocID="{9E71A52D-818C-47B0-A4D1-D41CD5CF6D35}" presName="accentRepeatNode" presStyleLbl="solidFgAcc1" presStyleIdx="0" presStyleCnt="5"/>
      <dgm:spPr>
        <a:ln>
          <a:solidFill>
            <a:srgbClr val="002060"/>
          </a:solidFill>
        </a:ln>
      </dgm:spPr>
    </dgm:pt>
    <dgm:pt modelId="{D4119497-A87A-4B36-A94C-682C8F498135}" type="pres">
      <dgm:prSet presAssocID="{62A02450-6AA7-432B-AB84-1DAEA2671948}" presName="text_2" presStyleLbl="node1" presStyleIdx="1" presStyleCnt="5" custScaleY="98315">
        <dgm:presLayoutVars>
          <dgm:bulletEnabled val="1"/>
        </dgm:presLayoutVars>
      </dgm:prSet>
      <dgm:spPr/>
      <dgm:t>
        <a:bodyPr/>
        <a:lstStyle/>
        <a:p>
          <a:endParaRPr lang="en-GB"/>
        </a:p>
      </dgm:t>
    </dgm:pt>
    <dgm:pt modelId="{EC7909F3-31AE-42D3-88CF-36A91B634CF5}" type="pres">
      <dgm:prSet presAssocID="{62A02450-6AA7-432B-AB84-1DAEA2671948}" presName="accent_2" presStyleCnt="0"/>
      <dgm:spPr/>
    </dgm:pt>
    <dgm:pt modelId="{B4327263-8234-48DD-B0C2-E75DB8A3F414}" type="pres">
      <dgm:prSet presAssocID="{62A02450-6AA7-432B-AB84-1DAEA2671948}" presName="accentRepeatNode" presStyleLbl="solidFgAcc1" presStyleIdx="1" presStyleCnt="5"/>
      <dgm:spPr>
        <a:ln>
          <a:solidFill>
            <a:srgbClr val="002060"/>
          </a:solidFill>
        </a:ln>
      </dgm:spPr>
    </dgm:pt>
    <dgm:pt modelId="{2D756143-ECD0-40CE-8B18-67AA5A67E91F}" type="pres">
      <dgm:prSet presAssocID="{4B30CF5F-3A71-430A-B9D6-C632F9CE04BA}" presName="text_3" presStyleLbl="node1" presStyleIdx="2" presStyleCnt="5" custScaleY="127717">
        <dgm:presLayoutVars>
          <dgm:bulletEnabled val="1"/>
        </dgm:presLayoutVars>
      </dgm:prSet>
      <dgm:spPr/>
      <dgm:t>
        <a:bodyPr/>
        <a:lstStyle/>
        <a:p>
          <a:endParaRPr lang="en-GB"/>
        </a:p>
      </dgm:t>
    </dgm:pt>
    <dgm:pt modelId="{D8F20C0E-0837-47BD-BBC1-509373B7D490}" type="pres">
      <dgm:prSet presAssocID="{4B30CF5F-3A71-430A-B9D6-C632F9CE04BA}" presName="accent_3" presStyleCnt="0"/>
      <dgm:spPr/>
    </dgm:pt>
    <dgm:pt modelId="{438E83EC-5B3E-4E6F-ACED-4F31EF9E73D3}" type="pres">
      <dgm:prSet presAssocID="{4B30CF5F-3A71-430A-B9D6-C632F9CE04BA}" presName="accentRepeatNode" presStyleLbl="solidFgAcc1" presStyleIdx="2" presStyleCnt="5"/>
      <dgm:spPr>
        <a:ln>
          <a:solidFill>
            <a:srgbClr val="002060"/>
          </a:solidFill>
        </a:ln>
      </dgm:spPr>
    </dgm:pt>
    <dgm:pt modelId="{81A69EDC-7E76-4F4F-B0CD-AE3597662590}" type="pres">
      <dgm:prSet presAssocID="{2A172E90-49A9-4917-B728-9E27340353A9}" presName="text_4" presStyleLbl="node1" presStyleIdx="3" presStyleCnt="5" custScaleY="110000">
        <dgm:presLayoutVars>
          <dgm:bulletEnabled val="1"/>
        </dgm:presLayoutVars>
      </dgm:prSet>
      <dgm:spPr/>
      <dgm:t>
        <a:bodyPr/>
        <a:lstStyle/>
        <a:p>
          <a:endParaRPr lang="en-GB"/>
        </a:p>
      </dgm:t>
    </dgm:pt>
    <dgm:pt modelId="{CBEC1097-0811-4772-91AB-0BFE8298E7F8}" type="pres">
      <dgm:prSet presAssocID="{2A172E90-49A9-4917-B728-9E27340353A9}" presName="accent_4" presStyleCnt="0"/>
      <dgm:spPr/>
    </dgm:pt>
    <dgm:pt modelId="{C81AE7CB-26D0-4095-AD53-991E81F32AF6}" type="pres">
      <dgm:prSet presAssocID="{2A172E90-49A9-4917-B728-9E27340353A9}" presName="accentRepeatNode" presStyleLbl="solidFgAcc1" presStyleIdx="3" presStyleCnt="5"/>
      <dgm:spPr>
        <a:ln>
          <a:solidFill>
            <a:srgbClr val="002060"/>
          </a:solidFill>
        </a:ln>
      </dgm:spPr>
    </dgm:pt>
    <dgm:pt modelId="{02C2F5F7-CC81-47A4-883E-D3DF72CB8FC1}" type="pres">
      <dgm:prSet presAssocID="{626BD743-E4A5-407B-B547-D335817FF9BD}" presName="text_5" presStyleLbl="node1" presStyleIdx="4" presStyleCnt="5" custScaleY="121000">
        <dgm:presLayoutVars>
          <dgm:bulletEnabled val="1"/>
        </dgm:presLayoutVars>
      </dgm:prSet>
      <dgm:spPr/>
      <dgm:t>
        <a:bodyPr/>
        <a:lstStyle/>
        <a:p>
          <a:endParaRPr lang="en-GB"/>
        </a:p>
      </dgm:t>
    </dgm:pt>
    <dgm:pt modelId="{9CC66A8B-2594-4677-82EA-1DC6F820A179}" type="pres">
      <dgm:prSet presAssocID="{626BD743-E4A5-407B-B547-D335817FF9BD}" presName="accent_5" presStyleCnt="0"/>
      <dgm:spPr/>
    </dgm:pt>
    <dgm:pt modelId="{6700BD9B-C7BC-4A52-95B6-ECEAF3A07E21}" type="pres">
      <dgm:prSet presAssocID="{626BD743-E4A5-407B-B547-D335817FF9BD}" presName="accentRepeatNode" presStyleLbl="solidFgAcc1" presStyleIdx="4" presStyleCnt="5"/>
      <dgm:spPr>
        <a:ln>
          <a:solidFill>
            <a:srgbClr val="002060"/>
          </a:solidFill>
        </a:ln>
      </dgm:spPr>
    </dgm:pt>
  </dgm:ptLst>
  <dgm:cxnLst>
    <dgm:cxn modelId="{35B72AFE-B899-48EF-B900-BC30150CA9AD}" srcId="{285B3800-8AF4-4777-8734-98E16A58FEAA}" destId="{62A02450-6AA7-432B-AB84-1DAEA2671948}" srcOrd="1" destOrd="0" parTransId="{3C56F893-FE62-4E25-BC0C-D7FE4C1A1F99}" sibTransId="{1FBB95BA-5A8F-4742-92A3-E9A27E0D3D25}"/>
    <dgm:cxn modelId="{7769CF33-1872-438E-A1E2-57EB1C51C6E6}" srcId="{285B3800-8AF4-4777-8734-98E16A58FEAA}" destId="{626BD743-E4A5-407B-B547-D335817FF9BD}" srcOrd="4" destOrd="0" parTransId="{93E17E54-88E2-4894-BE0F-BA81D3605329}" sibTransId="{5DDAB290-92DE-40C7-B54B-CF41A5D33AE8}"/>
    <dgm:cxn modelId="{E89E6133-1C4D-475C-96B4-E1B5921F662C}" srcId="{285B3800-8AF4-4777-8734-98E16A58FEAA}" destId="{4B30CF5F-3A71-430A-B9D6-C632F9CE04BA}" srcOrd="2" destOrd="0" parTransId="{801D1E33-A126-4C26-986E-058F5215E742}" sibTransId="{4F24F205-64E9-4CB3-8695-50E7D57167A6}"/>
    <dgm:cxn modelId="{5CA4303A-1B31-431A-A5E7-22DE1995BF03}" type="presOf" srcId="{8A440AF0-DB75-45C6-A176-B0F8528BDDE2}" destId="{079F3793-52B7-40D3-9A5E-B9F5B94AD4BA}" srcOrd="0" destOrd="0" presId="urn:microsoft.com/office/officeart/2008/layout/VerticalCurvedList"/>
    <dgm:cxn modelId="{0A6F5EE0-3A4D-4301-A4A1-60316F82EE20}" type="presOf" srcId="{2A172E90-49A9-4917-B728-9E27340353A9}" destId="{81A69EDC-7E76-4F4F-B0CD-AE3597662590}" srcOrd="0" destOrd="0" presId="urn:microsoft.com/office/officeart/2008/layout/VerticalCurvedList"/>
    <dgm:cxn modelId="{6A57BEF8-BBC6-44D8-B41D-95E6D33D5835}" type="presOf" srcId="{4B30CF5F-3A71-430A-B9D6-C632F9CE04BA}" destId="{2D756143-ECD0-40CE-8B18-67AA5A67E91F}" srcOrd="0" destOrd="0" presId="urn:microsoft.com/office/officeart/2008/layout/VerticalCurvedList"/>
    <dgm:cxn modelId="{3CC848BA-955D-4547-B150-8052EB2F369E}" type="presOf" srcId="{626BD743-E4A5-407B-B547-D335817FF9BD}" destId="{02C2F5F7-CC81-47A4-883E-D3DF72CB8FC1}" srcOrd="0" destOrd="0" presId="urn:microsoft.com/office/officeart/2008/layout/VerticalCurvedList"/>
    <dgm:cxn modelId="{1AD3B632-0348-4A59-83F7-42B0734447F0}" type="presOf" srcId="{9E71A52D-818C-47B0-A4D1-D41CD5CF6D35}" destId="{42BBE909-5D1E-45C2-A4EB-FFA4F66FA20D}" srcOrd="0" destOrd="0" presId="urn:microsoft.com/office/officeart/2008/layout/VerticalCurvedList"/>
    <dgm:cxn modelId="{580614ED-8E7D-4FD6-BC33-38704100F797}" srcId="{285B3800-8AF4-4777-8734-98E16A58FEAA}" destId="{2A172E90-49A9-4917-B728-9E27340353A9}" srcOrd="3" destOrd="0" parTransId="{4D494934-507E-4DA0-82D6-478C57CEAF8F}" sibTransId="{4107594B-772A-4D7A-ABD5-BC6EDF3745C4}"/>
    <dgm:cxn modelId="{F5356BE9-E9BE-43B7-B896-F2EDA176A6E2}" type="presOf" srcId="{285B3800-8AF4-4777-8734-98E16A58FEAA}" destId="{838E810B-ACCD-442A-AB3A-B2D9C1C6CDD8}" srcOrd="0" destOrd="0" presId="urn:microsoft.com/office/officeart/2008/layout/VerticalCurvedList"/>
    <dgm:cxn modelId="{C00008FD-1E1C-460E-91B2-5AF32FF9EB17}" srcId="{285B3800-8AF4-4777-8734-98E16A58FEAA}" destId="{9E71A52D-818C-47B0-A4D1-D41CD5CF6D35}" srcOrd="0" destOrd="0" parTransId="{B5798A64-231A-47F9-9714-4F32651E3604}" sibTransId="{8A440AF0-DB75-45C6-A176-B0F8528BDDE2}"/>
    <dgm:cxn modelId="{151E1686-8840-481E-A385-B775BD57B8CA}" type="presOf" srcId="{62A02450-6AA7-432B-AB84-1DAEA2671948}" destId="{D4119497-A87A-4B36-A94C-682C8F498135}" srcOrd="0" destOrd="0" presId="urn:microsoft.com/office/officeart/2008/layout/VerticalCurvedList"/>
    <dgm:cxn modelId="{818F79B4-717C-4024-8F49-CE437D5981E3}" type="presParOf" srcId="{838E810B-ACCD-442A-AB3A-B2D9C1C6CDD8}" destId="{327B2C21-9E12-4A6C-9D18-32489A2ABFC3}" srcOrd="0" destOrd="0" presId="urn:microsoft.com/office/officeart/2008/layout/VerticalCurvedList"/>
    <dgm:cxn modelId="{9E40E198-6DC1-4E93-BF47-A0AFB5F5B16C}" type="presParOf" srcId="{327B2C21-9E12-4A6C-9D18-32489A2ABFC3}" destId="{3298EFB9-AEF5-478D-B1A2-722F1E6AA914}" srcOrd="0" destOrd="0" presId="urn:microsoft.com/office/officeart/2008/layout/VerticalCurvedList"/>
    <dgm:cxn modelId="{08E3CB81-2C0A-4BBA-9C15-3A03EB725C6A}" type="presParOf" srcId="{3298EFB9-AEF5-478D-B1A2-722F1E6AA914}" destId="{C3FB7028-785E-423E-A250-C90760EACE83}" srcOrd="0" destOrd="0" presId="urn:microsoft.com/office/officeart/2008/layout/VerticalCurvedList"/>
    <dgm:cxn modelId="{08A52461-94EC-4DEB-9CC9-CCF7A445548B}" type="presParOf" srcId="{3298EFB9-AEF5-478D-B1A2-722F1E6AA914}" destId="{079F3793-52B7-40D3-9A5E-B9F5B94AD4BA}" srcOrd="1" destOrd="0" presId="urn:microsoft.com/office/officeart/2008/layout/VerticalCurvedList"/>
    <dgm:cxn modelId="{FB0D59AD-85CD-4526-B7AF-B81573DE1933}" type="presParOf" srcId="{3298EFB9-AEF5-478D-B1A2-722F1E6AA914}" destId="{087128E7-DCAC-4F1F-96A7-DD208627DA5D}" srcOrd="2" destOrd="0" presId="urn:microsoft.com/office/officeart/2008/layout/VerticalCurvedList"/>
    <dgm:cxn modelId="{A627EC34-7C97-44A7-9DD8-9752E78E3F72}" type="presParOf" srcId="{3298EFB9-AEF5-478D-B1A2-722F1E6AA914}" destId="{C4C7C943-B89B-49AF-9E06-2845DA6A2DD8}" srcOrd="3" destOrd="0" presId="urn:microsoft.com/office/officeart/2008/layout/VerticalCurvedList"/>
    <dgm:cxn modelId="{2CA835E1-F2C6-483D-88A3-339521D58D87}" type="presParOf" srcId="{327B2C21-9E12-4A6C-9D18-32489A2ABFC3}" destId="{42BBE909-5D1E-45C2-A4EB-FFA4F66FA20D}" srcOrd="1" destOrd="0" presId="urn:microsoft.com/office/officeart/2008/layout/VerticalCurvedList"/>
    <dgm:cxn modelId="{73090040-9606-405A-810B-0135BC5504F3}" type="presParOf" srcId="{327B2C21-9E12-4A6C-9D18-32489A2ABFC3}" destId="{A56E1C9F-FA5B-48F7-9C30-42FFC29CFA61}" srcOrd="2" destOrd="0" presId="urn:microsoft.com/office/officeart/2008/layout/VerticalCurvedList"/>
    <dgm:cxn modelId="{40F0BD2B-368D-4466-8F06-8601FB7C5BD1}" type="presParOf" srcId="{A56E1C9F-FA5B-48F7-9C30-42FFC29CFA61}" destId="{AD942FB5-D046-4852-BC5C-0716D2D4635C}" srcOrd="0" destOrd="0" presId="urn:microsoft.com/office/officeart/2008/layout/VerticalCurvedList"/>
    <dgm:cxn modelId="{4003A0E2-41D7-4E9D-B3AD-77B1C7239A12}" type="presParOf" srcId="{327B2C21-9E12-4A6C-9D18-32489A2ABFC3}" destId="{D4119497-A87A-4B36-A94C-682C8F498135}" srcOrd="3" destOrd="0" presId="urn:microsoft.com/office/officeart/2008/layout/VerticalCurvedList"/>
    <dgm:cxn modelId="{FC1A1A54-9D76-4E1C-9D6D-CEB7DC239A57}" type="presParOf" srcId="{327B2C21-9E12-4A6C-9D18-32489A2ABFC3}" destId="{EC7909F3-31AE-42D3-88CF-36A91B634CF5}" srcOrd="4" destOrd="0" presId="urn:microsoft.com/office/officeart/2008/layout/VerticalCurvedList"/>
    <dgm:cxn modelId="{0525C579-2C84-4FAF-AB38-8C3AC8979A1D}" type="presParOf" srcId="{EC7909F3-31AE-42D3-88CF-36A91B634CF5}" destId="{B4327263-8234-48DD-B0C2-E75DB8A3F414}" srcOrd="0" destOrd="0" presId="urn:microsoft.com/office/officeart/2008/layout/VerticalCurvedList"/>
    <dgm:cxn modelId="{9ABEA7C2-6565-4361-9EDC-403D9496FC20}" type="presParOf" srcId="{327B2C21-9E12-4A6C-9D18-32489A2ABFC3}" destId="{2D756143-ECD0-40CE-8B18-67AA5A67E91F}" srcOrd="5" destOrd="0" presId="urn:microsoft.com/office/officeart/2008/layout/VerticalCurvedList"/>
    <dgm:cxn modelId="{06F030C8-7EA6-48C7-B394-188CF5BC6A3D}" type="presParOf" srcId="{327B2C21-9E12-4A6C-9D18-32489A2ABFC3}" destId="{D8F20C0E-0837-47BD-BBC1-509373B7D490}" srcOrd="6" destOrd="0" presId="urn:microsoft.com/office/officeart/2008/layout/VerticalCurvedList"/>
    <dgm:cxn modelId="{12E5E5FE-77D4-47AF-9BB3-41921295D3A0}" type="presParOf" srcId="{D8F20C0E-0837-47BD-BBC1-509373B7D490}" destId="{438E83EC-5B3E-4E6F-ACED-4F31EF9E73D3}" srcOrd="0" destOrd="0" presId="urn:microsoft.com/office/officeart/2008/layout/VerticalCurvedList"/>
    <dgm:cxn modelId="{FE28011A-5E4B-4450-82C0-7C32BCCE0306}" type="presParOf" srcId="{327B2C21-9E12-4A6C-9D18-32489A2ABFC3}" destId="{81A69EDC-7E76-4F4F-B0CD-AE3597662590}" srcOrd="7" destOrd="0" presId="urn:microsoft.com/office/officeart/2008/layout/VerticalCurvedList"/>
    <dgm:cxn modelId="{23D19F91-982B-4824-A5A3-E23BD8BA4460}" type="presParOf" srcId="{327B2C21-9E12-4A6C-9D18-32489A2ABFC3}" destId="{CBEC1097-0811-4772-91AB-0BFE8298E7F8}" srcOrd="8" destOrd="0" presId="urn:microsoft.com/office/officeart/2008/layout/VerticalCurvedList"/>
    <dgm:cxn modelId="{2985F07C-3CC4-455A-A06D-1D4D6D699822}" type="presParOf" srcId="{CBEC1097-0811-4772-91AB-0BFE8298E7F8}" destId="{C81AE7CB-26D0-4095-AD53-991E81F32AF6}" srcOrd="0" destOrd="0" presId="urn:microsoft.com/office/officeart/2008/layout/VerticalCurvedList"/>
    <dgm:cxn modelId="{FC40B93F-82DE-4AEF-9197-509DCB3FFD67}" type="presParOf" srcId="{327B2C21-9E12-4A6C-9D18-32489A2ABFC3}" destId="{02C2F5F7-CC81-47A4-883E-D3DF72CB8FC1}" srcOrd="9" destOrd="0" presId="urn:microsoft.com/office/officeart/2008/layout/VerticalCurvedList"/>
    <dgm:cxn modelId="{E8C56E69-05E9-40D6-BEB0-F844FFF0E4CC}" type="presParOf" srcId="{327B2C21-9E12-4A6C-9D18-32489A2ABFC3}" destId="{9CC66A8B-2594-4677-82EA-1DC6F820A179}" srcOrd="10" destOrd="0" presId="urn:microsoft.com/office/officeart/2008/layout/VerticalCurvedList"/>
    <dgm:cxn modelId="{B89FEF5B-1D39-48D2-853D-729F490C7845}" type="presParOf" srcId="{9CC66A8B-2594-4677-82EA-1DC6F820A179}" destId="{6700BD9B-C7BC-4A52-95B6-ECEAF3A07E21}" srcOrd="0" destOrd="0" presId="urn:microsoft.com/office/officeart/2008/layout/VerticalCurved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9F3793-52B7-40D3-9A5E-B9F5B94AD4BA}">
      <dsp:nvSpPr>
        <dsp:cNvPr id="0" name=""/>
        <dsp:cNvSpPr/>
      </dsp:nvSpPr>
      <dsp:spPr>
        <a:xfrm>
          <a:off x="-5820018" y="-890744"/>
          <a:ext cx="6928838" cy="6928838"/>
        </a:xfrm>
        <a:prstGeom prst="blockArc">
          <a:avLst>
            <a:gd name="adj1" fmla="val 18900000"/>
            <a:gd name="adj2" fmla="val 2700000"/>
            <a:gd name="adj3" fmla="val 312"/>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BBE909-5D1E-45C2-A4EB-FFA4F66FA20D}">
      <dsp:nvSpPr>
        <dsp:cNvPr id="0" name=""/>
        <dsp:cNvSpPr/>
      </dsp:nvSpPr>
      <dsp:spPr>
        <a:xfrm>
          <a:off x="484646" y="230301"/>
          <a:ext cx="5347712" cy="826233"/>
        </a:xfrm>
        <a:prstGeom prst="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0877" tIns="45720" rIns="45720" bIns="45720" numCol="1" spcCol="1270" anchor="ctr" anchorCtr="0">
          <a:noAutofit/>
        </a:bodyPr>
        <a:lstStyle/>
        <a:p>
          <a:pPr lvl="0" algn="l" defTabSz="800100">
            <a:lnSpc>
              <a:spcPct val="90000"/>
            </a:lnSpc>
            <a:spcBef>
              <a:spcPct val="0"/>
            </a:spcBef>
            <a:spcAft>
              <a:spcPct val="35000"/>
            </a:spcAft>
          </a:pPr>
          <a:r>
            <a:rPr lang="en-GB" sz="1800" kern="1200" dirty="0" smtClean="0">
              <a:solidFill>
                <a:srgbClr val="000000"/>
              </a:solidFill>
            </a:rPr>
            <a:t>HCWs trained on the multiple disease screening using national guidelines</a:t>
          </a:r>
          <a:endParaRPr lang="en-GB" sz="1800" kern="1200" dirty="0">
            <a:solidFill>
              <a:srgbClr val="000000"/>
            </a:solidFill>
          </a:endParaRPr>
        </a:p>
      </dsp:txBody>
      <dsp:txXfrm>
        <a:off x="484646" y="230301"/>
        <a:ext cx="5347712" cy="826233"/>
      </dsp:txXfrm>
    </dsp:sp>
    <dsp:sp modelId="{AD942FB5-D046-4852-BC5C-0716D2D4635C}">
      <dsp:nvSpPr>
        <dsp:cNvPr id="0" name=""/>
        <dsp:cNvSpPr/>
      </dsp:nvSpPr>
      <dsp:spPr>
        <a:xfrm>
          <a:off x="82380" y="241153"/>
          <a:ext cx="804530" cy="804530"/>
        </a:xfrm>
        <a:prstGeom prst="ellipse">
          <a:avLst/>
        </a:prstGeom>
        <a:solidFill>
          <a:schemeClr val="lt1">
            <a:hueOff val="0"/>
            <a:satOff val="0"/>
            <a:lumOff val="0"/>
            <a:alphaOff val="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sp>
    <dsp:sp modelId="{D4119497-A87A-4B36-A94C-682C8F498135}">
      <dsp:nvSpPr>
        <dsp:cNvPr id="0" name=""/>
        <dsp:cNvSpPr/>
      </dsp:nvSpPr>
      <dsp:spPr>
        <a:xfrm>
          <a:off x="945848" y="1292157"/>
          <a:ext cx="4886510" cy="632779"/>
        </a:xfrm>
        <a:prstGeom prst="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0877" tIns="40640" rIns="40640" bIns="40640" numCol="1" spcCol="1270" anchor="ctr" anchorCtr="0">
          <a:noAutofit/>
        </a:bodyPr>
        <a:lstStyle/>
        <a:p>
          <a:pPr lvl="0" algn="l" defTabSz="711200">
            <a:lnSpc>
              <a:spcPct val="90000"/>
            </a:lnSpc>
            <a:spcBef>
              <a:spcPct val="0"/>
            </a:spcBef>
            <a:spcAft>
              <a:spcPct val="35000"/>
            </a:spcAft>
          </a:pPr>
          <a:r>
            <a:rPr lang="en-GB" sz="1600" kern="1200" dirty="0" smtClean="0">
              <a:solidFill>
                <a:srgbClr val="000000"/>
              </a:solidFill>
            </a:rPr>
            <a:t>Deployed HTS counselors to deliver HTS and </a:t>
          </a:r>
          <a:r>
            <a:rPr lang="en-GB" sz="1600" kern="1200" dirty="0" smtClean="0">
              <a:solidFill>
                <a:srgbClr val="000000"/>
              </a:solidFill>
            </a:rPr>
            <a:t>multiple </a:t>
          </a:r>
          <a:r>
            <a:rPr lang="en-GB" sz="1600" kern="1200" dirty="0" smtClean="0">
              <a:solidFill>
                <a:srgbClr val="000000"/>
              </a:solidFill>
            </a:rPr>
            <a:t>disease screening</a:t>
          </a:r>
          <a:endParaRPr lang="en-GB" sz="1600" kern="1200" dirty="0">
            <a:solidFill>
              <a:srgbClr val="000000"/>
            </a:solidFill>
          </a:endParaRPr>
        </a:p>
      </dsp:txBody>
      <dsp:txXfrm>
        <a:off x="945848" y="1292157"/>
        <a:ext cx="4886510" cy="632779"/>
      </dsp:txXfrm>
    </dsp:sp>
    <dsp:sp modelId="{B4327263-8234-48DD-B0C2-E75DB8A3F414}">
      <dsp:nvSpPr>
        <dsp:cNvPr id="0" name=""/>
        <dsp:cNvSpPr/>
      </dsp:nvSpPr>
      <dsp:spPr>
        <a:xfrm>
          <a:off x="543583" y="1206281"/>
          <a:ext cx="804530" cy="804530"/>
        </a:xfrm>
        <a:prstGeom prst="ellipse">
          <a:avLst/>
        </a:prstGeom>
        <a:solidFill>
          <a:schemeClr val="lt1">
            <a:hueOff val="0"/>
            <a:satOff val="0"/>
            <a:lumOff val="0"/>
            <a:alphaOff val="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sp>
    <dsp:sp modelId="{2D756143-ECD0-40CE-8B18-67AA5A67E91F}">
      <dsp:nvSpPr>
        <dsp:cNvPr id="0" name=""/>
        <dsp:cNvSpPr/>
      </dsp:nvSpPr>
      <dsp:spPr>
        <a:xfrm>
          <a:off x="1087401" y="2162665"/>
          <a:ext cx="4744958" cy="822018"/>
        </a:xfrm>
        <a:prstGeom prst="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0877" tIns="40640" rIns="40640" bIns="40640" numCol="1" spcCol="1270" anchor="ctr" anchorCtr="0">
          <a:noAutofit/>
        </a:bodyPr>
        <a:lstStyle/>
        <a:p>
          <a:pPr lvl="0" algn="l" defTabSz="711200">
            <a:lnSpc>
              <a:spcPct val="90000"/>
            </a:lnSpc>
            <a:spcBef>
              <a:spcPct val="0"/>
            </a:spcBef>
            <a:spcAft>
              <a:spcPct val="35000"/>
            </a:spcAft>
          </a:pPr>
          <a:r>
            <a:rPr lang="en-GB" sz="1600" kern="1200" dirty="0" smtClean="0">
              <a:solidFill>
                <a:srgbClr val="000000"/>
              </a:solidFill>
            </a:rPr>
            <a:t>Developed and adopted M&amp;E tools, job aids, SOPs that addresses TB, </a:t>
          </a:r>
          <a:r>
            <a:rPr lang="en-GB" sz="1600" kern="1200" dirty="0" smtClean="0">
              <a:solidFill>
                <a:srgbClr val="000000"/>
              </a:solidFill>
            </a:rPr>
            <a:t>hypertension and nutrition </a:t>
          </a:r>
          <a:endParaRPr lang="en-GB" sz="1600" kern="1200" dirty="0" smtClean="0">
            <a:solidFill>
              <a:srgbClr val="000000"/>
            </a:solidFill>
          </a:endParaRPr>
        </a:p>
      </dsp:txBody>
      <dsp:txXfrm>
        <a:off x="1087401" y="2162665"/>
        <a:ext cx="4744958" cy="822018"/>
      </dsp:txXfrm>
    </dsp:sp>
    <dsp:sp modelId="{438E83EC-5B3E-4E6F-ACED-4F31EF9E73D3}">
      <dsp:nvSpPr>
        <dsp:cNvPr id="0" name=""/>
        <dsp:cNvSpPr/>
      </dsp:nvSpPr>
      <dsp:spPr>
        <a:xfrm>
          <a:off x="685135" y="2171409"/>
          <a:ext cx="804530" cy="804530"/>
        </a:xfrm>
        <a:prstGeom prst="ellipse">
          <a:avLst/>
        </a:prstGeom>
        <a:solidFill>
          <a:schemeClr val="lt1">
            <a:hueOff val="0"/>
            <a:satOff val="0"/>
            <a:lumOff val="0"/>
            <a:alphaOff val="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sp>
    <dsp:sp modelId="{81A69EDC-7E76-4F4F-B0CD-AE3597662590}">
      <dsp:nvSpPr>
        <dsp:cNvPr id="0" name=""/>
        <dsp:cNvSpPr/>
      </dsp:nvSpPr>
      <dsp:spPr>
        <a:xfrm>
          <a:off x="945848" y="3184809"/>
          <a:ext cx="4886510" cy="707987"/>
        </a:xfrm>
        <a:prstGeom prst="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0877" tIns="45720" rIns="45720" bIns="45720" numCol="1" spcCol="1270" anchor="ctr" anchorCtr="0">
          <a:noAutofit/>
        </a:bodyPr>
        <a:lstStyle/>
        <a:p>
          <a:pPr lvl="0" algn="l" defTabSz="800100">
            <a:lnSpc>
              <a:spcPct val="90000"/>
            </a:lnSpc>
            <a:spcBef>
              <a:spcPct val="0"/>
            </a:spcBef>
            <a:spcAft>
              <a:spcPct val="35000"/>
            </a:spcAft>
          </a:pPr>
          <a:r>
            <a:rPr lang="en-GB" sz="1800" kern="1200" dirty="0" smtClean="0">
              <a:solidFill>
                <a:srgbClr val="000000"/>
              </a:solidFill>
            </a:rPr>
            <a:t>Awareness creation through fliers, posters and banners</a:t>
          </a:r>
          <a:endParaRPr lang="en-GB" sz="1800" kern="1200" dirty="0">
            <a:solidFill>
              <a:srgbClr val="000000"/>
            </a:solidFill>
          </a:endParaRPr>
        </a:p>
      </dsp:txBody>
      <dsp:txXfrm>
        <a:off x="945848" y="3184809"/>
        <a:ext cx="4886510" cy="707987"/>
      </dsp:txXfrm>
    </dsp:sp>
    <dsp:sp modelId="{C81AE7CB-26D0-4095-AD53-991E81F32AF6}">
      <dsp:nvSpPr>
        <dsp:cNvPr id="0" name=""/>
        <dsp:cNvSpPr/>
      </dsp:nvSpPr>
      <dsp:spPr>
        <a:xfrm>
          <a:off x="543583" y="3136537"/>
          <a:ext cx="804530" cy="804530"/>
        </a:xfrm>
        <a:prstGeom prst="ellipse">
          <a:avLst/>
        </a:prstGeom>
        <a:solidFill>
          <a:schemeClr val="lt1">
            <a:hueOff val="0"/>
            <a:satOff val="0"/>
            <a:lumOff val="0"/>
            <a:alphaOff val="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sp>
    <dsp:sp modelId="{02C2F5F7-CC81-47A4-883E-D3DF72CB8FC1}">
      <dsp:nvSpPr>
        <dsp:cNvPr id="0" name=""/>
        <dsp:cNvSpPr/>
      </dsp:nvSpPr>
      <dsp:spPr>
        <a:xfrm>
          <a:off x="484646" y="4114538"/>
          <a:ext cx="5347712" cy="778785"/>
        </a:xfrm>
        <a:prstGeom prst="rect">
          <a:avLst/>
        </a:prstGeom>
        <a:solidFill>
          <a:schemeClr val="accent1">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0877" tIns="45720" rIns="45720" bIns="45720" numCol="1" spcCol="1270" anchor="ctr" anchorCtr="0">
          <a:noAutofit/>
        </a:bodyPr>
        <a:lstStyle/>
        <a:p>
          <a:pPr lvl="0" algn="l" defTabSz="800100">
            <a:lnSpc>
              <a:spcPct val="90000"/>
            </a:lnSpc>
            <a:spcBef>
              <a:spcPct val="0"/>
            </a:spcBef>
            <a:spcAft>
              <a:spcPct val="35000"/>
            </a:spcAft>
          </a:pPr>
          <a:r>
            <a:rPr lang="en-GB" sz="1800" kern="1200" dirty="0" smtClean="0">
              <a:solidFill>
                <a:srgbClr val="000000"/>
              </a:solidFill>
            </a:rPr>
            <a:t>Established referral tracking system between the multiple disease screening service and other points of service within and outside the hospital</a:t>
          </a:r>
          <a:endParaRPr lang="en-GB" sz="1800" kern="1200" dirty="0">
            <a:solidFill>
              <a:srgbClr val="000000"/>
            </a:solidFill>
          </a:endParaRPr>
        </a:p>
      </dsp:txBody>
      <dsp:txXfrm>
        <a:off x="484646" y="4114538"/>
        <a:ext cx="5347712" cy="778785"/>
      </dsp:txXfrm>
    </dsp:sp>
    <dsp:sp modelId="{6700BD9B-C7BC-4A52-95B6-ECEAF3A07E21}">
      <dsp:nvSpPr>
        <dsp:cNvPr id="0" name=""/>
        <dsp:cNvSpPr/>
      </dsp:nvSpPr>
      <dsp:spPr>
        <a:xfrm>
          <a:off x="82380" y="4101665"/>
          <a:ext cx="804530" cy="804530"/>
        </a:xfrm>
        <a:prstGeom prst="ellipse">
          <a:avLst/>
        </a:prstGeom>
        <a:solidFill>
          <a:schemeClr val="lt1">
            <a:hueOff val="0"/>
            <a:satOff val="0"/>
            <a:lumOff val="0"/>
            <a:alphaOff val="0"/>
          </a:schemeClr>
        </a:solidFill>
        <a:ln w="25400" cap="flat" cmpd="sng" algn="ctr">
          <a:solidFill>
            <a:srgbClr val="002060"/>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0.41075</cdr:x>
      <cdr:y>0.53001</cdr:y>
    </cdr:from>
    <cdr:to>
      <cdr:x>0.60195</cdr:x>
      <cdr:y>0.68277</cdr:y>
    </cdr:to>
    <cdr:sp macro="" textlink="">
      <cdr:nvSpPr>
        <cdr:cNvPr id="2" name="TextBox 4"/>
        <cdr:cNvSpPr txBox="1"/>
      </cdr:nvSpPr>
      <cdr:spPr>
        <a:xfrm xmlns:a="http://schemas.openxmlformats.org/drawingml/2006/main">
          <a:off x="1567597" y="1601801"/>
          <a:ext cx="729687"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GB" sz="2400" b="1" dirty="0" smtClean="0">
              <a:solidFill>
                <a:srgbClr val="000000"/>
              </a:solidFill>
            </a:rPr>
            <a:t>84%</a:t>
          </a:r>
          <a:endParaRPr lang="en-GB" sz="2400" b="1" dirty="0">
            <a:solidFill>
              <a:srgbClr val="000000"/>
            </a:solidFill>
          </a:endParaRPr>
        </a:p>
      </cdr:txBody>
    </cdr:sp>
  </cdr:relSizeAnchor>
  <cdr:relSizeAnchor xmlns:cdr="http://schemas.openxmlformats.org/drawingml/2006/chartDrawing">
    <cdr:from>
      <cdr:x>0.12637</cdr:x>
      <cdr:y>0.4169</cdr:y>
    </cdr:from>
    <cdr:to>
      <cdr:x>0.31757</cdr:x>
      <cdr:y>0.56966</cdr:y>
    </cdr:to>
    <cdr:sp macro="" textlink="">
      <cdr:nvSpPr>
        <cdr:cNvPr id="3" name="TextBox 4"/>
        <cdr:cNvSpPr txBox="1"/>
      </cdr:nvSpPr>
      <cdr:spPr>
        <a:xfrm xmlns:a="http://schemas.openxmlformats.org/drawingml/2006/main">
          <a:off x="511180" y="1259959"/>
          <a:ext cx="773392" cy="461665"/>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2400" b="1" dirty="0" smtClean="0">
              <a:solidFill>
                <a:srgbClr val="000000"/>
              </a:solidFill>
            </a:rPr>
            <a:t>67%</a:t>
          </a:r>
          <a:endParaRPr lang="en-GB" sz="2400" b="1" dirty="0">
            <a:solidFill>
              <a:srgbClr val="000000"/>
            </a:solidFill>
          </a:endParaRPr>
        </a:p>
      </cdr:txBody>
    </cdr:sp>
  </cdr:relSizeAnchor>
  <cdr:relSizeAnchor xmlns:cdr="http://schemas.openxmlformats.org/drawingml/2006/chartDrawing">
    <cdr:from>
      <cdr:x>0.68264</cdr:x>
      <cdr:y>0.57191</cdr:y>
    </cdr:from>
    <cdr:to>
      <cdr:x>0.89176</cdr:x>
      <cdr:y>0.72467</cdr:y>
    </cdr:to>
    <cdr:sp macro="" textlink="">
      <cdr:nvSpPr>
        <cdr:cNvPr id="4" name="TextBox 4"/>
        <cdr:cNvSpPr txBox="1"/>
      </cdr:nvSpPr>
      <cdr:spPr>
        <a:xfrm xmlns:a="http://schemas.openxmlformats.org/drawingml/2006/main">
          <a:off x="2605234" y="1728422"/>
          <a:ext cx="798113"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2400" b="1" dirty="0" smtClean="0">
              <a:solidFill>
                <a:srgbClr val="000000"/>
              </a:solidFill>
            </a:rPr>
            <a:t>84%</a:t>
          </a:r>
          <a:endParaRPr lang="en-GB" sz="2400" b="1" dirty="0">
            <a:solidFill>
              <a:srgbClr val="000000"/>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B52875C6-956A-4C74-AC74-0E1BF143B190}" type="datetimeFigureOut">
              <a:rPr lang="en-GB" smtClean="0"/>
              <a:t>23/07/2018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EC70366-6B27-4E4A-AF1E-5789607B46FC}" type="slidenum">
              <a:rPr lang="en-GB" smtClean="0"/>
              <a:t>‹#›</a:t>
            </a:fld>
            <a:endParaRPr lang="en-GB"/>
          </a:p>
        </p:txBody>
      </p:sp>
    </p:spTree>
    <p:extLst>
      <p:ext uri="{BB962C8B-B14F-4D97-AF65-F5344CB8AC3E}">
        <p14:creationId xmlns:p14="http://schemas.microsoft.com/office/powerpoint/2010/main" val="259395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SEE EDITS</a:t>
            </a:r>
            <a:endParaRPr lang="en-GB" dirty="0"/>
          </a:p>
        </p:txBody>
      </p:sp>
      <p:sp>
        <p:nvSpPr>
          <p:cNvPr id="4" name="Slide Number Placeholder 3"/>
          <p:cNvSpPr>
            <a:spLocks noGrp="1"/>
          </p:cNvSpPr>
          <p:nvPr>
            <p:ph type="sldNum" sz="quarter" idx="10"/>
          </p:nvPr>
        </p:nvSpPr>
        <p:spPr/>
        <p:txBody>
          <a:bodyPr/>
          <a:lstStyle/>
          <a:p>
            <a:fld id="{FEC70366-6B27-4E4A-AF1E-5789607B46FC}" type="slidenum">
              <a:rPr lang="en-GB" smtClean="0"/>
              <a:t>3</a:t>
            </a:fld>
            <a:endParaRPr lang="en-GB"/>
          </a:p>
        </p:txBody>
      </p:sp>
    </p:spTree>
    <p:extLst>
      <p:ext uri="{BB962C8B-B14F-4D97-AF65-F5344CB8AC3E}">
        <p14:creationId xmlns:p14="http://schemas.microsoft.com/office/powerpoint/2010/main" val="4196289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Assume this is all tested not just men? If only men, need to say. If there were differences in positivity by sex, would include, if you send me data, I can make a quick figure </a:t>
            </a:r>
          </a:p>
        </p:txBody>
      </p:sp>
      <p:sp>
        <p:nvSpPr>
          <p:cNvPr id="4" name="Slide Number Placeholder 3"/>
          <p:cNvSpPr>
            <a:spLocks noGrp="1"/>
          </p:cNvSpPr>
          <p:nvPr>
            <p:ph type="sldNum" sz="quarter" idx="10"/>
          </p:nvPr>
        </p:nvSpPr>
        <p:spPr/>
        <p:txBody>
          <a:bodyPr/>
          <a:lstStyle/>
          <a:p>
            <a:fld id="{C71A1BE1-D5B9-4BDA-BF71-01D1D4BDA1F0}"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795860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Remember to note for audience that scale is different for</a:t>
            </a:r>
            <a:r>
              <a:rPr lang="en-GB" baseline="0" dirty="0" smtClean="0"/>
              <a:t> numbers of clients tested</a:t>
            </a:r>
            <a:endParaRPr lang="en-GB" dirty="0"/>
          </a:p>
        </p:txBody>
      </p:sp>
      <p:sp>
        <p:nvSpPr>
          <p:cNvPr id="4" name="Slide Number Placeholder 3"/>
          <p:cNvSpPr>
            <a:spLocks noGrp="1"/>
          </p:cNvSpPr>
          <p:nvPr>
            <p:ph type="sldNum" sz="quarter" idx="10"/>
          </p:nvPr>
        </p:nvSpPr>
        <p:spPr/>
        <p:txBody>
          <a:bodyPr/>
          <a:lstStyle/>
          <a:p>
            <a:fld id="{EC104932-609D-49B4-8E5E-4353C498C932}" type="slidenum">
              <a:rPr lang="en-GB" smtClean="0"/>
              <a:t>14</a:t>
            </a:fld>
            <a:endParaRPr lang="en-GB"/>
          </a:p>
        </p:txBody>
      </p:sp>
    </p:spTree>
    <p:extLst>
      <p:ext uri="{BB962C8B-B14F-4D97-AF65-F5344CB8AC3E}">
        <p14:creationId xmlns:p14="http://schemas.microsoft.com/office/powerpoint/2010/main" val="1691450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u="none" dirty="0"/>
          </a:p>
        </p:txBody>
      </p:sp>
      <p:sp>
        <p:nvSpPr>
          <p:cNvPr id="4" name="Slide Number Placeholder 3"/>
          <p:cNvSpPr>
            <a:spLocks noGrp="1"/>
          </p:cNvSpPr>
          <p:nvPr>
            <p:ph type="sldNum" sz="quarter" idx="10"/>
          </p:nvPr>
        </p:nvSpPr>
        <p:spPr/>
        <p:txBody>
          <a:bodyPr/>
          <a:lstStyle/>
          <a:p>
            <a:fld id="{C71A1BE1-D5B9-4BDA-BF71-01D1D4BDA1F0}"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8508871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70366-6B27-4E4A-AF1E-5789607B46FC}" type="slidenum">
              <a:rPr lang="en-GB" smtClean="0"/>
              <a:t>17</a:t>
            </a:fld>
            <a:endParaRPr lang="en-GB"/>
          </a:p>
        </p:txBody>
      </p:sp>
    </p:spTree>
    <p:extLst>
      <p:ext uri="{BB962C8B-B14F-4D97-AF65-F5344CB8AC3E}">
        <p14:creationId xmlns:p14="http://schemas.microsoft.com/office/powerpoint/2010/main" val="13231473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C70366-6B27-4E4A-AF1E-5789607B46FC}" type="slidenum">
              <a:rPr lang="en-GB" smtClean="0"/>
              <a:t>18</a:t>
            </a:fld>
            <a:endParaRPr lang="en-GB"/>
          </a:p>
        </p:txBody>
      </p:sp>
    </p:spTree>
    <p:extLst>
      <p:ext uri="{BB962C8B-B14F-4D97-AF65-F5344CB8AC3E}">
        <p14:creationId xmlns:p14="http://schemas.microsoft.com/office/powerpoint/2010/main" val="2664111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pPr>
              <a:buClr>
                <a:srgbClr val="032A36"/>
              </a:buClr>
              <a:buSzPct val="60000"/>
            </a:pPr>
            <a:endParaRPr lang="en-US" sz="1500" dirty="0" smtClean="0">
              <a:cs typeface="Open Sans Light"/>
            </a:endParaRPr>
          </a:p>
        </p:txBody>
      </p:sp>
      <p:sp>
        <p:nvSpPr>
          <p:cNvPr id="4" name="Slide Number Placeholder 3"/>
          <p:cNvSpPr>
            <a:spLocks noGrp="1"/>
          </p:cNvSpPr>
          <p:nvPr>
            <p:ph type="sldNum" sz="quarter" idx="10"/>
          </p:nvPr>
        </p:nvSpPr>
        <p:spPr/>
        <p:txBody>
          <a:bodyPr/>
          <a:lstStyle/>
          <a:p>
            <a:fld id="{70F7FC32-A756-244F-B59B-D5CD4D64B7AB}" type="slidenum">
              <a:rPr lang="es-ES_tradnl" smtClean="0"/>
              <a:t>4</a:t>
            </a:fld>
            <a:endParaRPr lang="es-ES_tradnl"/>
          </a:p>
        </p:txBody>
      </p:sp>
    </p:spTree>
    <p:extLst>
      <p:ext uri="{BB962C8B-B14F-4D97-AF65-F5344CB8AC3E}">
        <p14:creationId xmlns:p14="http://schemas.microsoft.com/office/powerpoint/2010/main" val="15605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rgbClr val="032A36"/>
              </a:buClr>
              <a:buSzPct val="60000"/>
              <a:buFont typeface="Lucida Grande"/>
              <a:buNone/>
            </a:pPr>
            <a:endParaRPr lang="en-US" sz="105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C70366-6B27-4E4A-AF1E-5789607B46FC}" type="slidenum">
              <a:rPr lang="en-GB" smtClean="0"/>
              <a:t>5</a:t>
            </a:fld>
            <a:endParaRPr lang="en-GB"/>
          </a:p>
        </p:txBody>
      </p:sp>
    </p:spTree>
    <p:extLst>
      <p:ext uri="{BB962C8B-B14F-4D97-AF65-F5344CB8AC3E}">
        <p14:creationId xmlns:p14="http://schemas.microsoft.com/office/powerpoint/2010/main" val="2982351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C70366-6B27-4E4A-AF1E-5789607B46FC}" type="slidenum">
              <a:rPr lang="en-GB" smtClean="0"/>
              <a:t>6</a:t>
            </a:fld>
            <a:endParaRPr lang="en-GB"/>
          </a:p>
        </p:txBody>
      </p:sp>
    </p:spTree>
    <p:extLst>
      <p:ext uri="{BB962C8B-B14F-4D97-AF65-F5344CB8AC3E}">
        <p14:creationId xmlns:p14="http://schemas.microsoft.com/office/powerpoint/2010/main" val="2806327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See slight</a:t>
            </a:r>
            <a:r>
              <a:rPr lang="en-GB" baseline="0" dirty="0" smtClean="0"/>
              <a:t> edit to title</a:t>
            </a:r>
          </a:p>
          <a:p>
            <a:endParaRPr lang="en-GB" baseline="0" dirty="0" smtClean="0"/>
          </a:p>
          <a:p>
            <a:r>
              <a:rPr lang="en-GB" baseline="0" dirty="0" smtClean="0"/>
              <a:t>KN: Noted</a:t>
            </a:r>
            <a:endParaRPr lang="en-GB" dirty="0"/>
          </a:p>
        </p:txBody>
      </p:sp>
      <p:sp>
        <p:nvSpPr>
          <p:cNvPr id="4" name="Slide Number Placeholder 3"/>
          <p:cNvSpPr>
            <a:spLocks noGrp="1"/>
          </p:cNvSpPr>
          <p:nvPr>
            <p:ph type="sldNum" sz="quarter" idx="10"/>
          </p:nvPr>
        </p:nvSpPr>
        <p:spPr/>
        <p:txBody>
          <a:bodyPr/>
          <a:lstStyle/>
          <a:p>
            <a:fld id="{FEC70366-6B27-4E4A-AF1E-5789607B46FC}" type="slidenum">
              <a:rPr lang="en-GB" smtClean="0"/>
              <a:t>7</a:t>
            </a:fld>
            <a:endParaRPr lang="en-GB"/>
          </a:p>
        </p:txBody>
      </p:sp>
    </p:spTree>
    <p:extLst>
      <p:ext uri="{BB962C8B-B14F-4D97-AF65-F5344CB8AC3E}">
        <p14:creationId xmlns:p14="http://schemas.microsoft.com/office/powerpoint/2010/main" val="2806327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scale</a:t>
            </a:r>
            <a:endParaRPr lang="en-GB" dirty="0"/>
          </a:p>
        </p:txBody>
      </p:sp>
      <p:sp>
        <p:nvSpPr>
          <p:cNvPr id="4" name="Slide Number Placeholder 3"/>
          <p:cNvSpPr>
            <a:spLocks noGrp="1"/>
          </p:cNvSpPr>
          <p:nvPr>
            <p:ph type="sldNum" sz="quarter" idx="10"/>
          </p:nvPr>
        </p:nvSpPr>
        <p:spPr/>
        <p:txBody>
          <a:bodyPr/>
          <a:lstStyle/>
          <a:p>
            <a:fld id="{FEC70366-6B27-4E4A-AF1E-5789607B46FC}" type="slidenum">
              <a:rPr lang="en-GB" smtClean="0"/>
              <a:t>8</a:t>
            </a:fld>
            <a:endParaRPr lang="en-GB"/>
          </a:p>
        </p:txBody>
      </p:sp>
    </p:spTree>
    <p:extLst>
      <p:ext uri="{BB962C8B-B14F-4D97-AF65-F5344CB8AC3E}">
        <p14:creationId xmlns:p14="http://schemas.microsoft.com/office/powerpoint/2010/main" val="22703775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Changed colors here b/c you were using the female/male colors and needed to differentiate so people aren’t confused </a:t>
            </a:r>
          </a:p>
        </p:txBody>
      </p:sp>
      <p:sp>
        <p:nvSpPr>
          <p:cNvPr id="4" name="Slide Number Placeholder 3"/>
          <p:cNvSpPr>
            <a:spLocks noGrp="1"/>
          </p:cNvSpPr>
          <p:nvPr>
            <p:ph type="sldNum" sz="quarter" idx="10"/>
          </p:nvPr>
        </p:nvSpPr>
        <p:spPr/>
        <p:txBody>
          <a:bodyPr/>
          <a:lstStyle/>
          <a:p>
            <a:fld id="{C71A1BE1-D5B9-4BDA-BF71-01D1D4BDA1F0}"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795860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u="none" dirty="0" smtClean="0"/>
              <a:t>In previous slide you listed</a:t>
            </a:r>
            <a:r>
              <a:rPr lang="en-GB" u="none" baseline="0" dirty="0" smtClean="0"/>
              <a:t> period as April to December but here it’s July to December, which is correct?? NEED TO CHECK ALL and make sure consistent </a:t>
            </a:r>
          </a:p>
          <a:p>
            <a:endParaRPr lang="en-GB" u="none" baseline="0" dirty="0" smtClean="0"/>
          </a:p>
          <a:p>
            <a:endParaRPr lang="en-GB" u="none" baseline="0" dirty="0" smtClean="0"/>
          </a:p>
          <a:p>
            <a:endParaRPr lang="en-GB" u="none" baseline="0" dirty="0" smtClean="0"/>
          </a:p>
          <a:p>
            <a:endParaRPr lang="en-GB" u="none" dirty="0"/>
          </a:p>
        </p:txBody>
      </p:sp>
      <p:sp>
        <p:nvSpPr>
          <p:cNvPr id="4" name="Slide Number Placeholder 3"/>
          <p:cNvSpPr>
            <a:spLocks noGrp="1"/>
          </p:cNvSpPr>
          <p:nvPr>
            <p:ph type="sldNum" sz="quarter" idx="10"/>
          </p:nvPr>
        </p:nvSpPr>
        <p:spPr/>
        <p:txBody>
          <a:bodyPr/>
          <a:lstStyle/>
          <a:p>
            <a:fld id="{C71A1BE1-D5B9-4BDA-BF71-01D1D4BDA1F0}"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3850887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smtClean="0"/>
          </a:p>
          <a:p>
            <a:pPr eaLnBrk="1" hangingPunct="1">
              <a:spcBef>
                <a:spcPct val="0"/>
              </a:spcBef>
            </a:pPr>
            <a:r>
              <a:rPr lang="en-GB" altLang="en-US" dirty="0" smtClean="0"/>
              <a:t>Kelvin –</a:t>
            </a:r>
            <a:r>
              <a:rPr lang="en-GB" altLang="en-US" baseline="0" dirty="0" smtClean="0"/>
              <a:t> I’m actually still under on what the figure on right shows, is it the proportion of everyone tested at different service points who were male by age group? So you would say – among older clients, a higher proportion of men were tested at MDS compared to women and as compared to other service points? </a:t>
            </a:r>
            <a:endParaRPr lang="en-GB" altLang="en-US" dirty="0"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defTabSz="903288" eaLnBrk="0" fontAlgn="base" hangingPunct="0">
              <a:spcBef>
                <a:spcPct val="0"/>
              </a:spcBef>
              <a:spcAft>
                <a:spcPct val="0"/>
              </a:spcAft>
              <a:defRPr>
                <a:solidFill>
                  <a:schemeClr val="tx1"/>
                </a:solidFill>
                <a:latin typeface="Garamond" pitchFamily="18" charset="0"/>
              </a:defRPr>
            </a:lvl6pPr>
            <a:lvl7pPr marL="2971800" indent="-228600" defTabSz="903288" eaLnBrk="0" fontAlgn="base" hangingPunct="0">
              <a:spcBef>
                <a:spcPct val="0"/>
              </a:spcBef>
              <a:spcAft>
                <a:spcPct val="0"/>
              </a:spcAft>
              <a:defRPr>
                <a:solidFill>
                  <a:schemeClr val="tx1"/>
                </a:solidFill>
                <a:latin typeface="Garamond" pitchFamily="18" charset="0"/>
              </a:defRPr>
            </a:lvl7pPr>
            <a:lvl8pPr marL="3429000" indent="-228600" defTabSz="903288" eaLnBrk="0" fontAlgn="base" hangingPunct="0">
              <a:spcBef>
                <a:spcPct val="0"/>
              </a:spcBef>
              <a:spcAft>
                <a:spcPct val="0"/>
              </a:spcAft>
              <a:defRPr>
                <a:solidFill>
                  <a:schemeClr val="tx1"/>
                </a:solidFill>
                <a:latin typeface="Garamond" pitchFamily="18" charset="0"/>
              </a:defRPr>
            </a:lvl8pPr>
            <a:lvl9pPr marL="3886200" indent="-228600" defTabSz="903288" eaLnBrk="0" fontAlgn="base" hangingPunct="0">
              <a:spcBef>
                <a:spcPct val="0"/>
              </a:spcBef>
              <a:spcAft>
                <a:spcPct val="0"/>
              </a:spcAft>
              <a:defRPr>
                <a:solidFill>
                  <a:schemeClr val="tx1"/>
                </a:solidFill>
                <a:latin typeface="Garamond" pitchFamily="18" charset="0"/>
              </a:defRPr>
            </a:lvl9pPr>
          </a:lstStyle>
          <a:p>
            <a:fld id="{5B461C68-7B6B-4AD4-A010-6E7E7DF65C97}" type="slidenum">
              <a:rPr lang="en-GB" altLang="en-US">
                <a:latin typeface="Calibri" pitchFamily="34" charset="0"/>
              </a:rPr>
              <a:pPr/>
              <a:t>12</a:t>
            </a:fld>
            <a:endParaRPr lang="en-GB" altLang="en-US">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2020" indent="0" algn="ctr">
              <a:buNone/>
              <a:defRPr/>
            </a:lvl2pPr>
            <a:lvl3pPr marL="904039" indent="0" algn="ctr">
              <a:buNone/>
              <a:defRPr/>
            </a:lvl3pPr>
            <a:lvl4pPr marL="1356059" indent="0" algn="ctr">
              <a:buNone/>
              <a:defRPr/>
            </a:lvl4pPr>
            <a:lvl5pPr marL="1808079" indent="0" algn="ctr">
              <a:buNone/>
              <a:defRPr/>
            </a:lvl5pPr>
            <a:lvl6pPr marL="2260098" indent="0" algn="ctr">
              <a:buNone/>
              <a:defRPr/>
            </a:lvl6pPr>
            <a:lvl7pPr marL="2712118" indent="0" algn="ctr">
              <a:buNone/>
              <a:defRPr/>
            </a:lvl7pPr>
            <a:lvl8pPr marL="3164138" indent="0" algn="ctr">
              <a:buNone/>
              <a:defRPr/>
            </a:lvl8pPr>
            <a:lvl9pPr marL="3616157"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C0BEFD6A-49FC-4808-BC33-2A37355EED12}" type="datetimeFigureOut">
              <a:rPr lang="en-GB" smtClean="0">
                <a:solidFill>
                  <a:srgbClr val="003366"/>
                </a:solidFill>
              </a:rPr>
              <a:pPr/>
              <a:t>23/07/2018</a:t>
            </a:fld>
            <a:endParaRPr lang="en-GB">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fld id="{4F63BCD6-C989-4F46-A874-5719FDA23ABA}" type="slidenum">
              <a:rPr lang="en-GB" smtClean="0">
                <a:solidFill>
                  <a:srgbClr val="003366"/>
                </a:solidFill>
              </a:rPr>
              <a:pPr/>
              <a:t>‹#›</a:t>
            </a:fld>
            <a:endParaRPr lang="en-GB">
              <a:solidFill>
                <a:srgbClr val="003366"/>
              </a:solidFill>
            </a:endParaRPr>
          </a:p>
        </p:txBody>
      </p:sp>
    </p:spTree>
    <p:extLst>
      <p:ext uri="{BB962C8B-B14F-4D97-AF65-F5344CB8AC3E}">
        <p14:creationId xmlns:p14="http://schemas.microsoft.com/office/powerpoint/2010/main" val="3465395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C0BEFD6A-49FC-4808-BC33-2A37355EED12}" type="datetimeFigureOut">
              <a:rPr lang="en-GB" smtClean="0">
                <a:solidFill>
                  <a:srgbClr val="003366"/>
                </a:solidFill>
              </a:rPr>
              <a:pPr/>
              <a:t>23/07/2018</a:t>
            </a:fld>
            <a:endParaRPr lang="en-GB">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fld id="{4F63BCD6-C989-4F46-A874-5719FDA23ABA}" type="slidenum">
              <a:rPr lang="en-GB" smtClean="0">
                <a:solidFill>
                  <a:srgbClr val="003366"/>
                </a:solidFill>
              </a:rPr>
              <a:pPr/>
              <a:t>‹#›</a:t>
            </a:fld>
            <a:endParaRPr lang="en-GB">
              <a:solidFill>
                <a:srgbClr val="003366"/>
              </a:solidFill>
            </a:endParaRPr>
          </a:p>
        </p:txBody>
      </p:sp>
    </p:spTree>
    <p:extLst>
      <p:ext uri="{BB962C8B-B14F-4D97-AF65-F5344CB8AC3E}">
        <p14:creationId xmlns:p14="http://schemas.microsoft.com/office/powerpoint/2010/main" val="3549752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2" y="274640"/>
            <a:ext cx="2057401"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40"/>
            <a:ext cx="6019799"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C0BEFD6A-49FC-4808-BC33-2A37355EED12}" type="datetimeFigureOut">
              <a:rPr lang="en-GB" smtClean="0">
                <a:solidFill>
                  <a:srgbClr val="003366"/>
                </a:solidFill>
              </a:rPr>
              <a:pPr/>
              <a:t>23/07/2018</a:t>
            </a:fld>
            <a:endParaRPr lang="en-GB">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fld id="{4F63BCD6-C989-4F46-A874-5719FDA23ABA}" type="slidenum">
              <a:rPr lang="en-GB" smtClean="0">
                <a:solidFill>
                  <a:srgbClr val="003366"/>
                </a:solidFill>
              </a:rPr>
              <a:pPr/>
              <a:t>‹#›</a:t>
            </a:fld>
            <a:endParaRPr lang="en-GB">
              <a:solidFill>
                <a:srgbClr val="003366"/>
              </a:solidFill>
            </a:endParaRPr>
          </a:p>
        </p:txBody>
      </p:sp>
    </p:spTree>
    <p:extLst>
      <p:ext uri="{BB962C8B-B14F-4D97-AF65-F5344CB8AC3E}">
        <p14:creationId xmlns:p14="http://schemas.microsoft.com/office/powerpoint/2010/main" val="3559335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Header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2"/>
            <a:ext cx="8229600" cy="609600"/>
          </a:xfrm>
        </p:spPr>
        <p:txBody>
          <a:bodyPr/>
          <a:lstStyle>
            <a:lvl1pPr>
              <a:defRPr sz="4300" b="0" baseline="0"/>
            </a:lvl1pPr>
          </a:lstStyle>
          <a:p>
            <a:r>
              <a:rPr lang="en-US" smtClean="0"/>
              <a:t>Click to edit Master title style</a:t>
            </a:r>
            <a:endParaRPr lang="en-US" dirty="0"/>
          </a:p>
        </p:txBody>
      </p:sp>
      <p:sp>
        <p:nvSpPr>
          <p:cNvPr id="6" name="Content Placeholder 5"/>
          <p:cNvSpPr>
            <a:spLocks noGrp="1"/>
          </p:cNvSpPr>
          <p:nvPr>
            <p:ph sz="quarter" idx="11"/>
          </p:nvPr>
        </p:nvSpPr>
        <p:spPr>
          <a:xfrm>
            <a:off x="457200" y="1447806"/>
            <a:ext cx="8229600" cy="4191000"/>
          </a:xfrm>
          <a:prstGeom prst="rect">
            <a:avLst/>
          </a:prstGeom>
        </p:spPr>
        <p:txBody>
          <a:bodyPr vert="horz" lIns="98311" tIns="49155" rIns="98311" bIns="49155"/>
          <a:lstStyle>
            <a:lvl1pPr>
              <a:defRPr baseline="0"/>
            </a:lvl1pPr>
          </a:lstStyle>
          <a:p>
            <a:pPr lvl="0"/>
            <a:r>
              <a:rPr lang="en-US" smtClean="0"/>
              <a:t>Click to edit Master text styles</a:t>
            </a:r>
          </a:p>
        </p:txBody>
      </p:sp>
    </p:spTree>
    <p:extLst>
      <p:ext uri="{BB962C8B-B14F-4D97-AF65-F5344CB8AC3E}">
        <p14:creationId xmlns:p14="http://schemas.microsoft.com/office/powerpoint/2010/main" val="35140440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2"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1" cy="1752600"/>
          </a:xfrm>
        </p:spPr>
        <p:txBody>
          <a:bodyPr/>
          <a:lstStyle>
            <a:lvl1pPr marL="0" indent="0" algn="ctr">
              <a:buNone/>
              <a:defRPr/>
            </a:lvl1pPr>
            <a:lvl2pPr marL="452020" indent="0" algn="ctr">
              <a:buNone/>
              <a:defRPr/>
            </a:lvl2pPr>
            <a:lvl3pPr marL="904039" indent="0" algn="ctr">
              <a:buNone/>
              <a:defRPr/>
            </a:lvl3pPr>
            <a:lvl4pPr marL="1356059" indent="0" algn="ctr">
              <a:buNone/>
              <a:defRPr/>
            </a:lvl4pPr>
            <a:lvl5pPr marL="1808079" indent="0" algn="ctr">
              <a:buNone/>
              <a:defRPr/>
            </a:lvl5pPr>
            <a:lvl6pPr marL="2260098" indent="0" algn="ctr">
              <a:buNone/>
              <a:defRPr/>
            </a:lvl6pPr>
            <a:lvl7pPr marL="2712118" indent="0" algn="ctr">
              <a:buNone/>
              <a:defRPr/>
            </a:lvl7pPr>
            <a:lvl8pPr marL="3164138" indent="0" algn="ctr">
              <a:buNone/>
              <a:defRPr/>
            </a:lvl8pPr>
            <a:lvl9pPr marL="3616157"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C0BEFD6A-49FC-4808-BC33-2A37355EED12}" type="datetimeFigureOut">
              <a:rPr lang="en-GB" smtClean="0">
                <a:solidFill>
                  <a:srgbClr val="003366"/>
                </a:solidFill>
              </a:rPr>
              <a:pPr/>
              <a:t>23/07/2018</a:t>
            </a:fld>
            <a:endParaRPr lang="en-GB">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fld id="{4F63BCD6-C989-4F46-A874-5719FDA23ABA}" type="slidenum">
              <a:rPr lang="en-GB" smtClean="0">
                <a:solidFill>
                  <a:srgbClr val="003366"/>
                </a:solidFill>
              </a:rPr>
              <a:pPr/>
              <a:t>‹#›</a:t>
            </a:fld>
            <a:endParaRPr lang="en-GB">
              <a:solidFill>
                <a:srgbClr val="003366"/>
              </a:solidFill>
            </a:endParaRPr>
          </a:p>
        </p:txBody>
      </p:sp>
    </p:spTree>
    <p:extLst>
      <p:ext uri="{BB962C8B-B14F-4D97-AF65-F5344CB8AC3E}">
        <p14:creationId xmlns:p14="http://schemas.microsoft.com/office/powerpoint/2010/main" val="668547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C0BEFD6A-49FC-4808-BC33-2A37355EED12}" type="datetimeFigureOut">
              <a:rPr lang="en-GB" smtClean="0">
                <a:solidFill>
                  <a:srgbClr val="003366"/>
                </a:solidFill>
              </a:rPr>
              <a:pPr/>
              <a:t>23/07/2018</a:t>
            </a:fld>
            <a:endParaRPr lang="en-GB">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fld id="{4F63BCD6-C989-4F46-A874-5719FDA23ABA}" type="slidenum">
              <a:rPr lang="en-GB" smtClean="0">
                <a:solidFill>
                  <a:srgbClr val="003366"/>
                </a:solidFill>
              </a:rPr>
              <a:pPr/>
              <a:t>‹#›</a:t>
            </a:fld>
            <a:endParaRPr lang="en-GB">
              <a:solidFill>
                <a:srgbClr val="003366"/>
              </a:solidFill>
            </a:endParaRPr>
          </a:p>
        </p:txBody>
      </p:sp>
    </p:spTree>
    <p:extLst>
      <p:ext uri="{BB962C8B-B14F-4D97-AF65-F5344CB8AC3E}">
        <p14:creationId xmlns:p14="http://schemas.microsoft.com/office/powerpoint/2010/main" val="2862649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04"/>
            <a:ext cx="7772400" cy="1362075"/>
          </a:xfrm>
        </p:spPr>
        <p:txBody>
          <a:bodyPr anchor="t"/>
          <a:lstStyle>
            <a:lvl1pPr algn="l">
              <a:defRPr sz="3900" b="1" cap="all"/>
            </a:lvl1pPr>
          </a:lstStyle>
          <a:p>
            <a:r>
              <a:rPr lang="en-US" smtClean="0"/>
              <a:t>Click to edit Master title style</a:t>
            </a:r>
            <a:endParaRPr lang="en-US"/>
          </a:p>
        </p:txBody>
      </p:sp>
      <p:sp>
        <p:nvSpPr>
          <p:cNvPr id="3" name="Text Placeholder 2"/>
          <p:cNvSpPr>
            <a:spLocks noGrp="1"/>
          </p:cNvSpPr>
          <p:nvPr>
            <p:ph type="body" idx="1"/>
          </p:nvPr>
        </p:nvSpPr>
        <p:spPr>
          <a:xfrm>
            <a:off x="722315" y="2906717"/>
            <a:ext cx="7772400" cy="1500187"/>
          </a:xfrm>
        </p:spPr>
        <p:txBody>
          <a:bodyPr anchor="b"/>
          <a:lstStyle>
            <a:lvl1pPr marL="0" indent="0">
              <a:buNone/>
              <a:defRPr sz="2000"/>
            </a:lvl1pPr>
            <a:lvl2pPr marL="452020" indent="0">
              <a:buNone/>
              <a:defRPr sz="1800"/>
            </a:lvl2pPr>
            <a:lvl3pPr marL="904039" indent="0">
              <a:buNone/>
              <a:defRPr sz="1600"/>
            </a:lvl3pPr>
            <a:lvl4pPr marL="1356059" indent="0">
              <a:buNone/>
              <a:defRPr sz="1400"/>
            </a:lvl4pPr>
            <a:lvl5pPr marL="1808079" indent="0">
              <a:buNone/>
              <a:defRPr sz="1400"/>
            </a:lvl5pPr>
            <a:lvl6pPr marL="2260098" indent="0">
              <a:buNone/>
              <a:defRPr sz="1400"/>
            </a:lvl6pPr>
            <a:lvl7pPr marL="2712118" indent="0">
              <a:buNone/>
              <a:defRPr sz="1400"/>
            </a:lvl7pPr>
            <a:lvl8pPr marL="3164138" indent="0">
              <a:buNone/>
              <a:defRPr sz="1400"/>
            </a:lvl8pPr>
            <a:lvl9pPr marL="3616157"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C0BEFD6A-49FC-4808-BC33-2A37355EED12}" type="datetimeFigureOut">
              <a:rPr lang="en-GB" smtClean="0">
                <a:solidFill>
                  <a:srgbClr val="003366"/>
                </a:solidFill>
              </a:rPr>
              <a:pPr/>
              <a:t>23/07/2018</a:t>
            </a:fld>
            <a:endParaRPr lang="en-GB">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fld id="{4F63BCD6-C989-4F46-A874-5719FDA23ABA}" type="slidenum">
              <a:rPr lang="en-GB" smtClean="0">
                <a:solidFill>
                  <a:srgbClr val="003366"/>
                </a:solidFill>
              </a:rPr>
              <a:pPr/>
              <a:t>‹#›</a:t>
            </a:fld>
            <a:endParaRPr lang="en-GB">
              <a:solidFill>
                <a:srgbClr val="003366"/>
              </a:solidFill>
            </a:endParaRPr>
          </a:p>
        </p:txBody>
      </p:sp>
    </p:spTree>
    <p:extLst>
      <p:ext uri="{BB962C8B-B14F-4D97-AF65-F5344CB8AC3E}">
        <p14:creationId xmlns:p14="http://schemas.microsoft.com/office/powerpoint/2010/main" val="932576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4"/>
            <a:ext cx="4038600" cy="4525963"/>
          </a:xfrm>
        </p:spPr>
        <p:txBody>
          <a:bodyPr/>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C0BEFD6A-49FC-4808-BC33-2A37355EED12}" type="datetimeFigureOut">
              <a:rPr lang="en-GB" smtClean="0">
                <a:solidFill>
                  <a:srgbClr val="003366"/>
                </a:solidFill>
              </a:rPr>
              <a:pPr/>
              <a:t>23/07/2018</a:t>
            </a:fld>
            <a:endParaRPr lang="en-GB">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fld id="{4F63BCD6-C989-4F46-A874-5719FDA23ABA}" type="slidenum">
              <a:rPr lang="en-GB" smtClean="0">
                <a:solidFill>
                  <a:srgbClr val="003366"/>
                </a:solidFill>
              </a:rPr>
              <a:pPr/>
              <a:t>‹#›</a:t>
            </a:fld>
            <a:endParaRPr lang="en-GB">
              <a:solidFill>
                <a:srgbClr val="003366"/>
              </a:solidFill>
            </a:endParaRPr>
          </a:p>
        </p:txBody>
      </p:sp>
    </p:spTree>
    <p:extLst>
      <p:ext uri="{BB962C8B-B14F-4D97-AF65-F5344CB8AC3E}">
        <p14:creationId xmlns:p14="http://schemas.microsoft.com/office/powerpoint/2010/main" val="218879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2020" indent="0">
              <a:buNone/>
              <a:defRPr sz="2000" b="1"/>
            </a:lvl2pPr>
            <a:lvl3pPr marL="904039" indent="0">
              <a:buNone/>
              <a:defRPr sz="1800" b="1"/>
            </a:lvl3pPr>
            <a:lvl4pPr marL="1356059" indent="0">
              <a:buNone/>
              <a:defRPr sz="1600" b="1"/>
            </a:lvl4pPr>
            <a:lvl5pPr marL="1808079" indent="0">
              <a:buNone/>
              <a:defRPr sz="1600" b="1"/>
            </a:lvl5pPr>
            <a:lvl6pPr marL="2260098" indent="0">
              <a:buNone/>
              <a:defRPr sz="1600" b="1"/>
            </a:lvl6pPr>
            <a:lvl7pPr marL="2712118" indent="0">
              <a:buNone/>
              <a:defRPr sz="1600" b="1"/>
            </a:lvl7pPr>
            <a:lvl8pPr marL="3164138" indent="0">
              <a:buNone/>
              <a:defRPr sz="1600" b="1"/>
            </a:lvl8pPr>
            <a:lvl9pPr marL="361615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7"/>
            <a:ext cx="4041774" cy="639763"/>
          </a:xfrm>
        </p:spPr>
        <p:txBody>
          <a:bodyPr anchor="b"/>
          <a:lstStyle>
            <a:lvl1pPr marL="0" indent="0">
              <a:buNone/>
              <a:defRPr sz="2400" b="1"/>
            </a:lvl1pPr>
            <a:lvl2pPr marL="452020" indent="0">
              <a:buNone/>
              <a:defRPr sz="2000" b="1"/>
            </a:lvl2pPr>
            <a:lvl3pPr marL="904039" indent="0">
              <a:buNone/>
              <a:defRPr sz="1800" b="1"/>
            </a:lvl3pPr>
            <a:lvl4pPr marL="1356059" indent="0">
              <a:buNone/>
              <a:defRPr sz="1600" b="1"/>
            </a:lvl4pPr>
            <a:lvl5pPr marL="1808079" indent="0">
              <a:buNone/>
              <a:defRPr sz="1600" b="1"/>
            </a:lvl5pPr>
            <a:lvl6pPr marL="2260098" indent="0">
              <a:buNone/>
              <a:defRPr sz="1600" b="1"/>
            </a:lvl6pPr>
            <a:lvl7pPr marL="2712118" indent="0">
              <a:buNone/>
              <a:defRPr sz="1600" b="1"/>
            </a:lvl7pPr>
            <a:lvl8pPr marL="3164138" indent="0">
              <a:buNone/>
              <a:defRPr sz="1600" b="1"/>
            </a:lvl8pPr>
            <a:lvl9pPr marL="361615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C0BEFD6A-49FC-4808-BC33-2A37355EED12}" type="datetimeFigureOut">
              <a:rPr lang="en-GB" smtClean="0">
                <a:solidFill>
                  <a:srgbClr val="003366"/>
                </a:solidFill>
              </a:rPr>
              <a:pPr/>
              <a:t>23/07/2018</a:t>
            </a:fld>
            <a:endParaRPr lang="en-GB">
              <a:solidFill>
                <a:srgbClr val="003366"/>
              </a:solidFill>
            </a:endParaRPr>
          </a:p>
        </p:txBody>
      </p:sp>
      <p:sp>
        <p:nvSpPr>
          <p:cNvPr id="8" name="Rectangle 5"/>
          <p:cNvSpPr>
            <a:spLocks noGrp="1" noChangeArrowheads="1"/>
          </p:cNvSpPr>
          <p:nvPr>
            <p:ph type="ftr" sz="quarter" idx="11"/>
          </p:nvPr>
        </p:nvSpPr>
        <p:spPr>
          <a:ln/>
        </p:spPr>
        <p:txBody>
          <a:bodyPr/>
          <a:lstStyle>
            <a:lvl1pPr>
              <a:defRPr/>
            </a:lvl1pPr>
          </a:lstStyle>
          <a:p>
            <a:endParaRPr lang="en-GB">
              <a:solidFill>
                <a:srgbClr val="003366"/>
              </a:solidFill>
            </a:endParaRPr>
          </a:p>
        </p:txBody>
      </p:sp>
      <p:sp>
        <p:nvSpPr>
          <p:cNvPr id="9" name="Rectangle 6"/>
          <p:cNvSpPr>
            <a:spLocks noGrp="1" noChangeArrowheads="1"/>
          </p:cNvSpPr>
          <p:nvPr>
            <p:ph type="sldNum" sz="quarter" idx="12"/>
          </p:nvPr>
        </p:nvSpPr>
        <p:spPr>
          <a:ln/>
        </p:spPr>
        <p:txBody>
          <a:bodyPr/>
          <a:lstStyle>
            <a:lvl1pPr>
              <a:defRPr/>
            </a:lvl1pPr>
          </a:lstStyle>
          <a:p>
            <a:fld id="{4F63BCD6-C989-4F46-A874-5719FDA23ABA}" type="slidenum">
              <a:rPr lang="en-GB" smtClean="0">
                <a:solidFill>
                  <a:srgbClr val="003366"/>
                </a:solidFill>
              </a:rPr>
              <a:pPr/>
              <a:t>‹#›</a:t>
            </a:fld>
            <a:endParaRPr lang="en-GB">
              <a:solidFill>
                <a:srgbClr val="003366"/>
              </a:solidFill>
            </a:endParaRPr>
          </a:p>
        </p:txBody>
      </p:sp>
    </p:spTree>
    <p:extLst>
      <p:ext uri="{BB962C8B-B14F-4D97-AF65-F5344CB8AC3E}">
        <p14:creationId xmlns:p14="http://schemas.microsoft.com/office/powerpoint/2010/main" val="35791310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C0BEFD6A-49FC-4808-BC33-2A37355EED12}" type="datetimeFigureOut">
              <a:rPr lang="en-GB" smtClean="0">
                <a:solidFill>
                  <a:srgbClr val="003366"/>
                </a:solidFill>
              </a:rPr>
              <a:pPr/>
              <a:t>23/07/2018</a:t>
            </a:fld>
            <a:endParaRPr lang="en-GB">
              <a:solidFill>
                <a:srgbClr val="003366"/>
              </a:solidFill>
            </a:endParaRPr>
          </a:p>
        </p:txBody>
      </p:sp>
      <p:sp>
        <p:nvSpPr>
          <p:cNvPr id="4" name="Rectangle 5"/>
          <p:cNvSpPr>
            <a:spLocks noGrp="1" noChangeArrowheads="1"/>
          </p:cNvSpPr>
          <p:nvPr>
            <p:ph type="ftr" sz="quarter" idx="11"/>
          </p:nvPr>
        </p:nvSpPr>
        <p:spPr>
          <a:ln/>
        </p:spPr>
        <p:txBody>
          <a:bodyPr/>
          <a:lstStyle>
            <a:lvl1pPr>
              <a:defRPr/>
            </a:lvl1pPr>
          </a:lstStyle>
          <a:p>
            <a:endParaRPr lang="en-GB">
              <a:solidFill>
                <a:srgbClr val="003366"/>
              </a:solidFill>
            </a:endParaRPr>
          </a:p>
        </p:txBody>
      </p:sp>
      <p:sp>
        <p:nvSpPr>
          <p:cNvPr id="5" name="Rectangle 6"/>
          <p:cNvSpPr>
            <a:spLocks noGrp="1" noChangeArrowheads="1"/>
          </p:cNvSpPr>
          <p:nvPr>
            <p:ph type="sldNum" sz="quarter" idx="12"/>
          </p:nvPr>
        </p:nvSpPr>
        <p:spPr>
          <a:ln/>
        </p:spPr>
        <p:txBody>
          <a:bodyPr/>
          <a:lstStyle>
            <a:lvl1pPr>
              <a:defRPr/>
            </a:lvl1pPr>
          </a:lstStyle>
          <a:p>
            <a:fld id="{4F63BCD6-C989-4F46-A874-5719FDA23ABA}" type="slidenum">
              <a:rPr lang="en-GB" smtClean="0">
                <a:solidFill>
                  <a:srgbClr val="003366"/>
                </a:solidFill>
              </a:rPr>
              <a:pPr/>
              <a:t>‹#›</a:t>
            </a:fld>
            <a:endParaRPr lang="en-GB">
              <a:solidFill>
                <a:srgbClr val="003366"/>
              </a:solidFill>
            </a:endParaRPr>
          </a:p>
        </p:txBody>
      </p:sp>
    </p:spTree>
    <p:extLst>
      <p:ext uri="{BB962C8B-B14F-4D97-AF65-F5344CB8AC3E}">
        <p14:creationId xmlns:p14="http://schemas.microsoft.com/office/powerpoint/2010/main" val="42541607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C0BEFD6A-49FC-4808-BC33-2A37355EED12}" type="datetimeFigureOut">
              <a:rPr lang="en-GB" smtClean="0">
                <a:solidFill>
                  <a:srgbClr val="003366"/>
                </a:solidFill>
              </a:rPr>
              <a:pPr/>
              <a:t>23/07/2018</a:t>
            </a:fld>
            <a:endParaRPr lang="en-GB">
              <a:solidFill>
                <a:srgbClr val="003366"/>
              </a:solidFill>
            </a:endParaRPr>
          </a:p>
        </p:txBody>
      </p:sp>
      <p:sp>
        <p:nvSpPr>
          <p:cNvPr id="3" name="Rectangle 5"/>
          <p:cNvSpPr>
            <a:spLocks noGrp="1" noChangeArrowheads="1"/>
          </p:cNvSpPr>
          <p:nvPr>
            <p:ph type="ftr" sz="quarter" idx="11"/>
          </p:nvPr>
        </p:nvSpPr>
        <p:spPr>
          <a:ln/>
        </p:spPr>
        <p:txBody>
          <a:bodyPr/>
          <a:lstStyle>
            <a:lvl1pPr>
              <a:defRPr/>
            </a:lvl1pPr>
          </a:lstStyle>
          <a:p>
            <a:endParaRPr lang="en-GB">
              <a:solidFill>
                <a:srgbClr val="003366"/>
              </a:solidFill>
            </a:endParaRPr>
          </a:p>
        </p:txBody>
      </p:sp>
      <p:sp>
        <p:nvSpPr>
          <p:cNvPr id="4" name="Rectangle 6"/>
          <p:cNvSpPr>
            <a:spLocks noGrp="1" noChangeArrowheads="1"/>
          </p:cNvSpPr>
          <p:nvPr>
            <p:ph type="sldNum" sz="quarter" idx="12"/>
          </p:nvPr>
        </p:nvSpPr>
        <p:spPr>
          <a:ln/>
        </p:spPr>
        <p:txBody>
          <a:bodyPr/>
          <a:lstStyle>
            <a:lvl1pPr>
              <a:defRPr/>
            </a:lvl1pPr>
          </a:lstStyle>
          <a:p>
            <a:fld id="{4F63BCD6-C989-4F46-A874-5719FDA23ABA}" type="slidenum">
              <a:rPr lang="en-GB" smtClean="0">
                <a:solidFill>
                  <a:srgbClr val="003366"/>
                </a:solidFill>
              </a:rPr>
              <a:pPr/>
              <a:t>‹#›</a:t>
            </a:fld>
            <a:endParaRPr lang="en-GB">
              <a:solidFill>
                <a:srgbClr val="003366"/>
              </a:solidFill>
            </a:endParaRPr>
          </a:p>
        </p:txBody>
      </p:sp>
    </p:spTree>
    <p:extLst>
      <p:ext uri="{BB962C8B-B14F-4D97-AF65-F5344CB8AC3E}">
        <p14:creationId xmlns:p14="http://schemas.microsoft.com/office/powerpoint/2010/main" val="1563149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C0BEFD6A-49FC-4808-BC33-2A37355EED12}" type="datetimeFigureOut">
              <a:rPr lang="en-GB" smtClean="0">
                <a:solidFill>
                  <a:srgbClr val="003366"/>
                </a:solidFill>
              </a:rPr>
              <a:pPr/>
              <a:t>23/07/2018</a:t>
            </a:fld>
            <a:endParaRPr lang="en-GB">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fld id="{4F63BCD6-C989-4F46-A874-5719FDA23ABA}" type="slidenum">
              <a:rPr lang="en-GB" smtClean="0">
                <a:solidFill>
                  <a:srgbClr val="003366"/>
                </a:solidFill>
              </a:rPr>
              <a:pPr/>
              <a:t>‹#›</a:t>
            </a:fld>
            <a:endParaRPr lang="en-GB">
              <a:solidFill>
                <a:srgbClr val="003366"/>
              </a:solidFill>
            </a:endParaRPr>
          </a:p>
        </p:txBody>
      </p:sp>
    </p:spTree>
    <p:extLst>
      <p:ext uri="{BB962C8B-B14F-4D97-AF65-F5344CB8AC3E}">
        <p14:creationId xmlns:p14="http://schemas.microsoft.com/office/powerpoint/2010/main" val="766978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4"/>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3"/>
            <a:ext cx="5111749" cy="5853113"/>
          </a:xfrm>
        </p:spPr>
        <p:txBody>
          <a:bodyPr/>
          <a:lstStyle>
            <a:lvl1pPr>
              <a:defRPr sz="3200"/>
            </a:lvl1pPr>
            <a:lvl2pPr>
              <a:defRPr sz="27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2020" indent="0">
              <a:buNone/>
              <a:defRPr sz="1200"/>
            </a:lvl2pPr>
            <a:lvl3pPr marL="904039" indent="0">
              <a:buNone/>
              <a:defRPr sz="1000"/>
            </a:lvl3pPr>
            <a:lvl4pPr marL="1356059" indent="0">
              <a:buNone/>
              <a:defRPr sz="900"/>
            </a:lvl4pPr>
            <a:lvl5pPr marL="1808079" indent="0">
              <a:buNone/>
              <a:defRPr sz="900"/>
            </a:lvl5pPr>
            <a:lvl6pPr marL="2260098" indent="0">
              <a:buNone/>
              <a:defRPr sz="900"/>
            </a:lvl6pPr>
            <a:lvl7pPr marL="2712118" indent="0">
              <a:buNone/>
              <a:defRPr sz="900"/>
            </a:lvl7pPr>
            <a:lvl8pPr marL="3164138" indent="0">
              <a:buNone/>
              <a:defRPr sz="900"/>
            </a:lvl8pPr>
            <a:lvl9pPr marL="3616157"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C0BEFD6A-49FC-4808-BC33-2A37355EED12}" type="datetimeFigureOut">
              <a:rPr lang="en-GB" smtClean="0">
                <a:solidFill>
                  <a:srgbClr val="003366"/>
                </a:solidFill>
              </a:rPr>
              <a:pPr/>
              <a:t>23/07/2018</a:t>
            </a:fld>
            <a:endParaRPr lang="en-GB">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fld id="{4F63BCD6-C989-4F46-A874-5719FDA23ABA}" type="slidenum">
              <a:rPr lang="en-GB" smtClean="0">
                <a:solidFill>
                  <a:srgbClr val="003366"/>
                </a:solidFill>
              </a:rPr>
              <a:pPr/>
              <a:t>‹#›</a:t>
            </a:fld>
            <a:endParaRPr lang="en-GB">
              <a:solidFill>
                <a:srgbClr val="003366"/>
              </a:solidFill>
            </a:endParaRPr>
          </a:p>
        </p:txBody>
      </p:sp>
    </p:spTree>
    <p:extLst>
      <p:ext uri="{BB962C8B-B14F-4D97-AF65-F5344CB8AC3E}">
        <p14:creationId xmlns:p14="http://schemas.microsoft.com/office/powerpoint/2010/main" val="6429270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0" y="4800605"/>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90" y="612776"/>
            <a:ext cx="5486400" cy="4114800"/>
          </a:xfrm>
        </p:spPr>
        <p:txBody>
          <a:bodyPr/>
          <a:lstStyle>
            <a:lvl1pPr marL="0" indent="0">
              <a:buNone/>
              <a:defRPr sz="3200"/>
            </a:lvl1pPr>
            <a:lvl2pPr marL="452020" indent="0">
              <a:buNone/>
              <a:defRPr sz="2700"/>
            </a:lvl2pPr>
            <a:lvl3pPr marL="904039" indent="0">
              <a:buNone/>
              <a:defRPr sz="2400"/>
            </a:lvl3pPr>
            <a:lvl4pPr marL="1356059" indent="0">
              <a:buNone/>
              <a:defRPr sz="2000"/>
            </a:lvl4pPr>
            <a:lvl5pPr marL="1808079" indent="0">
              <a:buNone/>
              <a:defRPr sz="2000"/>
            </a:lvl5pPr>
            <a:lvl6pPr marL="2260098" indent="0">
              <a:buNone/>
              <a:defRPr sz="2000"/>
            </a:lvl6pPr>
            <a:lvl7pPr marL="2712118" indent="0">
              <a:buNone/>
              <a:defRPr sz="2000"/>
            </a:lvl7pPr>
            <a:lvl8pPr marL="3164138" indent="0">
              <a:buNone/>
              <a:defRPr sz="2000"/>
            </a:lvl8pPr>
            <a:lvl9pPr marL="3616157"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90" y="5367343"/>
            <a:ext cx="5486400" cy="804863"/>
          </a:xfrm>
        </p:spPr>
        <p:txBody>
          <a:bodyPr/>
          <a:lstStyle>
            <a:lvl1pPr marL="0" indent="0">
              <a:buNone/>
              <a:defRPr sz="1400"/>
            </a:lvl1pPr>
            <a:lvl2pPr marL="452020" indent="0">
              <a:buNone/>
              <a:defRPr sz="1200"/>
            </a:lvl2pPr>
            <a:lvl3pPr marL="904039" indent="0">
              <a:buNone/>
              <a:defRPr sz="1000"/>
            </a:lvl3pPr>
            <a:lvl4pPr marL="1356059" indent="0">
              <a:buNone/>
              <a:defRPr sz="900"/>
            </a:lvl4pPr>
            <a:lvl5pPr marL="1808079" indent="0">
              <a:buNone/>
              <a:defRPr sz="900"/>
            </a:lvl5pPr>
            <a:lvl6pPr marL="2260098" indent="0">
              <a:buNone/>
              <a:defRPr sz="900"/>
            </a:lvl6pPr>
            <a:lvl7pPr marL="2712118" indent="0">
              <a:buNone/>
              <a:defRPr sz="900"/>
            </a:lvl7pPr>
            <a:lvl8pPr marL="3164138" indent="0">
              <a:buNone/>
              <a:defRPr sz="900"/>
            </a:lvl8pPr>
            <a:lvl9pPr marL="3616157"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C0BEFD6A-49FC-4808-BC33-2A37355EED12}" type="datetimeFigureOut">
              <a:rPr lang="en-GB" smtClean="0">
                <a:solidFill>
                  <a:srgbClr val="003366"/>
                </a:solidFill>
              </a:rPr>
              <a:pPr/>
              <a:t>23/07/2018</a:t>
            </a:fld>
            <a:endParaRPr lang="en-GB">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fld id="{4F63BCD6-C989-4F46-A874-5719FDA23ABA}" type="slidenum">
              <a:rPr lang="en-GB" smtClean="0">
                <a:solidFill>
                  <a:srgbClr val="003366"/>
                </a:solidFill>
              </a:rPr>
              <a:pPr/>
              <a:t>‹#›</a:t>
            </a:fld>
            <a:endParaRPr lang="en-GB">
              <a:solidFill>
                <a:srgbClr val="003366"/>
              </a:solidFill>
            </a:endParaRPr>
          </a:p>
        </p:txBody>
      </p:sp>
    </p:spTree>
    <p:extLst>
      <p:ext uri="{BB962C8B-B14F-4D97-AF65-F5344CB8AC3E}">
        <p14:creationId xmlns:p14="http://schemas.microsoft.com/office/powerpoint/2010/main" val="22382789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C0BEFD6A-49FC-4808-BC33-2A37355EED12}" type="datetimeFigureOut">
              <a:rPr lang="en-GB" smtClean="0">
                <a:solidFill>
                  <a:srgbClr val="003366"/>
                </a:solidFill>
              </a:rPr>
              <a:pPr/>
              <a:t>23/07/2018</a:t>
            </a:fld>
            <a:endParaRPr lang="en-GB">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fld id="{4F63BCD6-C989-4F46-A874-5719FDA23ABA}" type="slidenum">
              <a:rPr lang="en-GB" smtClean="0">
                <a:solidFill>
                  <a:srgbClr val="003366"/>
                </a:solidFill>
              </a:rPr>
              <a:pPr/>
              <a:t>‹#›</a:t>
            </a:fld>
            <a:endParaRPr lang="en-GB">
              <a:solidFill>
                <a:srgbClr val="003366"/>
              </a:solidFill>
            </a:endParaRPr>
          </a:p>
        </p:txBody>
      </p:sp>
    </p:spTree>
    <p:extLst>
      <p:ext uri="{BB962C8B-B14F-4D97-AF65-F5344CB8AC3E}">
        <p14:creationId xmlns:p14="http://schemas.microsoft.com/office/powerpoint/2010/main" val="12550672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2" y="274640"/>
            <a:ext cx="2057401"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1" y="274640"/>
            <a:ext cx="6019799"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C0BEFD6A-49FC-4808-BC33-2A37355EED12}" type="datetimeFigureOut">
              <a:rPr lang="en-GB" smtClean="0">
                <a:solidFill>
                  <a:srgbClr val="003366"/>
                </a:solidFill>
              </a:rPr>
              <a:pPr/>
              <a:t>23/07/2018</a:t>
            </a:fld>
            <a:endParaRPr lang="en-GB">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fld id="{4F63BCD6-C989-4F46-A874-5719FDA23ABA}" type="slidenum">
              <a:rPr lang="en-GB" smtClean="0">
                <a:solidFill>
                  <a:srgbClr val="003366"/>
                </a:solidFill>
              </a:rPr>
              <a:pPr/>
              <a:t>‹#›</a:t>
            </a:fld>
            <a:endParaRPr lang="en-GB">
              <a:solidFill>
                <a:srgbClr val="003366"/>
              </a:solidFill>
            </a:endParaRPr>
          </a:p>
        </p:txBody>
      </p:sp>
    </p:spTree>
    <p:extLst>
      <p:ext uri="{BB962C8B-B14F-4D97-AF65-F5344CB8AC3E}">
        <p14:creationId xmlns:p14="http://schemas.microsoft.com/office/powerpoint/2010/main" val="1339889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Header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2"/>
            <a:ext cx="8229600" cy="609600"/>
          </a:xfrm>
        </p:spPr>
        <p:txBody>
          <a:bodyPr/>
          <a:lstStyle>
            <a:lvl1pPr>
              <a:defRPr sz="4300" b="0" baseline="0"/>
            </a:lvl1pPr>
          </a:lstStyle>
          <a:p>
            <a:r>
              <a:rPr lang="en-US" smtClean="0"/>
              <a:t>Click to edit Master title style</a:t>
            </a:r>
            <a:endParaRPr lang="en-US" dirty="0"/>
          </a:p>
        </p:txBody>
      </p:sp>
      <p:sp>
        <p:nvSpPr>
          <p:cNvPr id="6" name="Content Placeholder 5"/>
          <p:cNvSpPr>
            <a:spLocks noGrp="1"/>
          </p:cNvSpPr>
          <p:nvPr>
            <p:ph sz="quarter" idx="11"/>
          </p:nvPr>
        </p:nvSpPr>
        <p:spPr>
          <a:xfrm>
            <a:off x="457200" y="1447806"/>
            <a:ext cx="8229600" cy="4191000"/>
          </a:xfrm>
          <a:prstGeom prst="rect">
            <a:avLst/>
          </a:prstGeom>
        </p:spPr>
        <p:txBody>
          <a:bodyPr vert="horz" lIns="98311" tIns="49155" rIns="98311" bIns="49155"/>
          <a:lstStyle>
            <a:lvl1pPr>
              <a:defRPr baseline="0"/>
            </a:lvl1pPr>
          </a:lstStyle>
          <a:p>
            <a:pPr lvl="0"/>
            <a:r>
              <a:rPr lang="en-US" smtClean="0"/>
              <a:t>Click to edit Master text styles</a:t>
            </a:r>
          </a:p>
        </p:txBody>
      </p:sp>
    </p:spTree>
    <p:extLst>
      <p:ext uri="{BB962C8B-B14F-4D97-AF65-F5344CB8AC3E}">
        <p14:creationId xmlns:p14="http://schemas.microsoft.com/office/powerpoint/2010/main" val="741077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4406904"/>
            <a:ext cx="7772400" cy="1362075"/>
          </a:xfrm>
        </p:spPr>
        <p:txBody>
          <a:bodyPr anchor="t"/>
          <a:lstStyle>
            <a:lvl1pPr algn="l">
              <a:defRPr sz="3900" b="1" cap="all"/>
            </a:lvl1pPr>
          </a:lstStyle>
          <a:p>
            <a:r>
              <a:rPr lang="en-US" smtClean="0"/>
              <a:t>Click to edit Master title style</a:t>
            </a:r>
            <a:endParaRPr lang="en-US"/>
          </a:p>
        </p:txBody>
      </p:sp>
      <p:sp>
        <p:nvSpPr>
          <p:cNvPr id="3" name="Text Placeholder 2"/>
          <p:cNvSpPr>
            <a:spLocks noGrp="1"/>
          </p:cNvSpPr>
          <p:nvPr>
            <p:ph type="body" idx="1"/>
          </p:nvPr>
        </p:nvSpPr>
        <p:spPr>
          <a:xfrm>
            <a:off x="722315" y="2906717"/>
            <a:ext cx="7772400" cy="1500187"/>
          </a:xfrm>
        </p:spPr>
        <p:txBody>
          <a:bodyPr anchor="b"/>
          <a:lstStyle>
            <a:lvl1pPr marL="0" indent="0">
              <a:buNone/>
              <a:defRPr sz="2000"/>
            </a:lvl1pPr>
            <a:lvl2pPr marL="452020" indent="0">
              <a:buNone/>
              <a:defRPr sz="1800"/>
            </a:lvl2pPr>
            <a:lvl3pPr marL="904039" indent="0">
              <a:buNone/>
              <a:defRPr sz="1600"/>
            </a:lvl3pPr>
            <a:lvl4pPr marL="1356059" indent="0">
              <a:buNone/>
              <a:defRPr sz="1400"/>
            </a:lvl4pPr>
            <a:lvl5pPr marL="1808079" indent="0">
              <a:buNone/>
              <a:defRPr sz="1400"/>
            </a:lvl5pPr>
            <a:lvl6pPr marL="2260098" indent="0">
              <a:buNone/>
              <a:defRPr sz="1400"/>
            </a:lvl6pPr>
            <a:lvl7pPr marL="2712118" indent="0">
              <a:buNone/>
              <a:defRPr sz="1400"/>
            </a:lvl7pPr>
            <a:lvl8pPr marL="3164138" indent="0">
              <a:buNone/>
              <a:defRPr sz="1400"/>
            </a:lvl8pPr>
            <a:lvl9pPr marL="3616157"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C0BEFD6A-49FC-4808-BC33-2A37355EED12}" type="datetimeFigureOut">
              <a:rPr lang="en-GB" smtClean="0">
                <a:solidFill>
                  <a:srgbClr val="003366"/>
                </a:solidFill>
              </a:rPr>
              <a:pPr/>
              <a:t>23/07/2018</a:t>
            </a:fld>
            <a:endParaRPr lang="en-GB">
              <a:solidFill>
                <a:srgbClr val="003366"/>
              </a:solidFill>
            </a:endParaRPr>
          </a:p>
        </p:txBody>
      </p:sp>
      <p:sp>
        <p:nvSpPr>
          <p:cNvPr id="5" name="Rectangle 5"/>
          <p:cNvSpPr>
            <a:spLocks noGrp="1" noChangeArrowheads="1"/>
          </p:cNvSpPr>
          <p:nvPr>
            <p:ph type="ftr" sz="quarter" idx="11"/>
          </p:nvPr>
        </p:nvSpPr>
        <p:spPr>
          <a:ln/>
        </p:spPr>
        <p:txBody>
          <a:bodyPr/>
          <a:lstStyle>
            <a:lvl1pPr>
              <a:defRPr/>
            </a:lvl1pPr>
          </a:lstStyle>
          <a:p>
            <a:endParaRPr lang="en-GB">
              <a:solidFill>
                <a:srgbClr val="003366"/>
              </a:solidFill>
            </a:endParaRPr>
          </a:p>
        </p:txBody>
      </p:sp>
      <p:sp>
        <p:nvSpPr>
          <p:cNvPr id="6" name="Rectangle 6"/>
          <p:cNvSpPr>
            <a:spLocks noGrp="1" noChangeArrowheads="1"/>
          </p:cNvSpPr>
          <p:nvPr>
            <p:ph type="sldNum" sz="quarter" idx="12"/>
          </p:nvPr>
        </p:nvSpPr>
        <p:spPr>
          <a:ln/>
        </p:spPr>
        <p:txBody>
          <a:bodyPr/>
          <a:lstStyle>
            <a:lvl1pPr>
              <a:defRPr/>
            </a:lvl1pPr>
          </a:lstStyle>
          <a:p>
            <a:fld id="{4F63BCD6-C989-4F46-A874-5719FDA23ABA}" type="slidenum">
              <a:rPr lang="en-GB" smtClean="0">
                <a:solidFill>
                  <a:srgbClr val="003366"/>
                </a:solidFill>
              </a:rPr>
              <a:pPr/>
              <a:t>‹#›</a:t>
            </a:fld>
            <a:endParaRPr lang="en-GB">
              <a:solidFill>
                <a:srgbClr val="003366"/>
              </a:solidFill>
            </a:endParaRPr>
          </a:p>
        </p:txBody>
      </p:sp>
    </p:spTree>
    <p:extLst>
      <p:ext uri="{BB962C8B-B14F-4D97-AF65-F5344CB8AC3E}">
        <p14:creationId xmlns:p14="http://schemas.microsoft.com/office/powerpoint/2010/main" val="433941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1" y="1600204"/>
            <a:ext cx="4038600" cy="4525963"/>
          </a:xfrm>
        </p:spPr>
        <p:txBody>
          <a:bodyPr/>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C0BEFD6A-49FC-4808-BC33-2A37355EED12}" type="datetimeFigureOut">
              <a:rPr lang="en-GB" smtClean="0">
                <a:solidFill>
                  <a:srgbClr val="003366"/>
                </a:solidFill>
              </a:rPr>
              <a:pPr/>
              <a:t>23/07/2018</a:t>
            </a:fld>
            <a:endParaRPr lang="en-GB">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fld id="{4F63BCD6-C989-4F46-A874-5719FDA23ABA}" type="slidenum">
              <a:rPr lang="en-GB" smtClean="0">
                <a:solidFill>
                  <a:srgbClr val="003366"/>
                </a:solidFill>
              </a:rPr>
              <a:pPr/>
              <a:t>‹#›</a:t>
            </a:fld>
            <a:endParaRPr lang="en-GB">
              <a:solidFill>
                <a:srgbClr val="003366"/>
              </a:solidFill>
            </a:endParaRPr>
          </a:p>
        </p:txBody>
      </p:sp>
    </p:spTree>
    <p:extLst>
      <p:ext uri="{BB962C8B-B14F-4D97-AF65-F5344CB8AC3E}">
        <p14:creationId xmlns:p14="http://schemas.microsoft.com/office/powerpoint/2010/main" val="2225452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7"/>
            <a:ext cx="4040188" cy="639763"/>
          </a:xfrm>
        </p:spPr>
        <p:txBody>
          <a:bodyPr anchor="b"/>
          <a:lstStyle>
            <a:lvl1pPr marL="0" indent="0">
              <a:buNone/>
              <a:defRPr sz="2400" b="1"/>
            </a:lvl1pPr>
            <a:lvl2pPr marL="452020" indent="0">
              <a:buNone/>
              <a:defRPr sz="2000" b="1"/>
            </a:lvl2pPr>
            <a:lvl3pPr marL="904039" indent="0">
              <a:buNone/>
              <a:defRPr sz="1800" b="1"/>
            </a:lvl3pPr>
            <a:lvl4pPr marL="1356059" indent="0">
              <a:buNone/>
              <a:defRPr sz="1600" b="1"/>
            </a:lvl4pPr>
            <a:lvl5pPr marL="1808079" indent="0">
              <a:buNone/>
              <a:defRPr sz="1600" b="1"/>
            </a:lvl5pPr>
            <a:lvl6pPr marL="2260098" indent="0">
              <a:buNone/>
              <a:defRPr sz="1600" b="1"/>
            </a:lvl6pPr>
            <a:lvl7pPr marL="2712118" indent="0">
              <a:buNone/>
              <a:defRPr sz="1600" b="1"/>
            </a:lvl7pPr>
            <a:lvl8pPr marL="3164138" indent="0">
              <a:buNone/>
              <a:defRPr sz="1600" b="1"/>
            </a:lvl8pPr>
            <a:lvl9pPr marL="3616157"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7"/>
            <a:ext cx="4041774" cy="639763"/>
          </a:xfrm>
        </p:spPr>
        <p:txBody>
          <a:bodyPr anchor="b"/>
          <a:lstStyle>
            <a:lvl1pPr marL="0" indent="0">
              <a:buNone/>
              <a:defRPr sz="2400" b="1"/>
            </a:lvl1pPr>
            <a:lvl2pPr marL="452020" indent="0">
              <a:buNone/>
              <a:defRPr sz="2000" b="1"/>
            </a:lvl2pPr>
            <a:lvl3pPr marL="904039" indent="0">
              <a:buNone/>
              <a:defRPr sz="1800" b="1"/>
            </a:lvl3pPr>
            <a:lvl4pPr marL="1356059" indent="0">
              <a:buNone/>
              <a:defRPr sz="1600" b="1"/>
            </a:lvl4pPr>
            <a:lvl5pPr marL="1808079" indent="0">
              <a:buNone/>
              <a:defRPr sz="1600" b="1"/>
            </a:lvl5pPr>
            <a:lvl6pPr marL="2260098" indent="0">
              <a:buNone/>
              <a:defRPr sz="1600" b="1"/>
            </a:lvl6pPr>
            <a:lvl7pPr marL="2712118" indent="0">
              <a:buNone/>
              <a:defRPr sz="1600" b="1"/>
            </a:lvl7pPr>
            <a:lvl8pPr marL="3164138" indent="0">
              <a:buNone/>
              <a:defRPr sz="1600" b="1"/>
            </a:lvl8pPr>
            <a:lvl9pPr marL="3616157"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C0BEFD6A-49FC-4808-BC33-2A37355EED12}" type="datetimeFigureOut">
              <a:rPr lang="en-GB" smtClean="0">
                <a:solidFill>
                  <a:srgbClr val="003366"/>
                </a:solidFill>
              </a:rPr>
              <a:pPr/>
              <a:t>23/07/2018</a:t>
            </a:fld>
            <a:endParaRPr lang="en-GB">
              <a:solidFill>
                <a:srgbClr val="003366"/>
              </a:solidFill>
            </a:endParaRPr>
          </a:p>
        </p:txBody>
      </p:sp>
      <p:sp>
        <p:nvSpPr>
          <p:cNvPr id="8" name="Rectangle 5"/>
          <p:cNvSpPr>
            <a:spLocks noGrp="1" noChangeArrowheads="1"/>
          </p:cNvSpPr>
          <p:nvPr>
            <p:ph type="ftr" sz="quarter" idx="11"/>
          </p:nvPr>
        </p:nvSpPr>
        <p:spPr>
          <a:ln/>
        </p:spPr>
        <p:txBody>
          <a:bodyPr/>
          <a:lstStyle>
            <a:lvl1pPr>
              <a:defRPr/>
            </a:lvl1pPr>
          </a:lstStyle>
          <a:p>
            <a:endParaRPr lang="en-GB">
              <a:solidFill>
                <a:srgbClr val="003366"/>
              </a:solidFill>
            </a:endParaRPr>
          </a:p>
        </p:txBody>
      </p:sp>
      <p:sp>
        <p:nvSpPr>
          <p:cNvPr id="9" name="Rectangle 6"/>
          <p:cNvSpPr>
            <a:spLocks noGrp="1" noChangeArrowheads="1"/>
          </p:cNvSpPr>
          <p:nvPr>
            <p:ph type="sldNum" sz="quarter" idx="12"/>
          </p:nvPr>
        </p:nvSpPr>
        <p:spPr>
          <a:ln/>
        </p:spPr>
        <p:txBody>
          <a:bodyPr/>
          <a:lstStyle>
            <a:lvl1pPr>
              <a:defRPr/>
            </a:lvl1pPr>
          </a:lstStyle>
          <a:p>
            <a:fld id="{4F63BCD6-C989-4F46-A874-5719FDA23ABA}" type="slidenum">
              <a:rPr lang="en-GB" smtClean="0">
                <a:solidFill>
                  <a:srgbClr val="003366"/>
                </a:solidFill>
              </a:rPr>
              <a:pPr/>
              <a:t>‹#›</a:t>
            </a:fld>
            <a:endParaRPr lang="en-GB">
              <a:solidFill>
                <a:srgbClr val="003366"/>
              </a:solidFill>
            </a:endParaRPr>
          </a:p>
        </p:txBody>
      </p:sp>
    </p:spTree>
    <p:extLst>
      <p:ext uri="{BB962C8B-B14F-4D97-AF65-F5344CB8AC3E}">
        <p14:creationId xmlns:p14="http://schemas.microsoft.com/office/powerpoint/2010/main" val="2427863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C0BEFD6A-49FC-4808-BC33-2A37355EED12}" type="datetimeFigureOut">
              <a:rPr lang="en-GB" smtClean="0">
                <a:solidFill>
                  <a:srgbClr val="003366"/>
                </a:solidFill>
              </a:rPr>
              <a:pPr/>
              <a:t>23/07/2018</a:t>
            </a:fld>
            <a:endParaRPr lang="en-GB">
              <a:solidFill>
                <a:srgbClr val="003366"/>
              </a:solidFill>
            </a:endParaRPr>
          </a:p>
        </p:txBody>
      </p:sp>
      <p:sp>
        <p:nvSpPr>
          <p:cNvPr id="4" name="Rectangle 5"/>
          <p:cNvSpPr>
            <a:spLocks noGrp="1" noChangeArrowheads="1"/>
          </p:cNvSpPr>
          <p:nvPr>
            <p:ph type="ftr" sz="quarter" idx="11"/>
          </p:nvPr>
        </p:nvSpPr>
        <p:spPr>
          <a:ln/>
        </p:spPr>
        <p:txBody>
          <a:bodyPr/>
          <a:lstStyle>
            <a:lvl1pPr>
              <a:defRPr/>
            </a:lvl1pPr>
          </a:lstStyle>
          <a:p>
            <a:endParaRPr lang="en-GB">
              <a:solidFill>
                <a:srgbClr val="003366"/>
              </a:solidFill>
            </a:endParaRPr>
          </a:p>
        </p:txBody>
      </p:sp>
      <p:sp>
        <p:nvSpPr>
          <p:cNvPr id="5" name="Rectangle 6"/>
          <p:cNvSpPr>
            <a:spLocks noGrp="1" noChangeArrowheads="1"/>
          </p:cNvSpPr>
          <p:nvPr>
            <p:ph type="sldNum" sz="quarter" idx="12"/>
          </p:nvPr>
        </p:nvSpPr>
        <p:spPr>
          <a:ln/>
        </p:spPr>
        <p:txBody>
          <a:bodyPr/>
          <a:lstStyle>
            <a:lvl1pPr>
              <a:defRPr/>
            </a:lvl1pPr>
          </a:lstStyle>
          <a:p>
            <a:fld id="{4F63BCD6-C989-4F46-A874-5719FDA23ABA}" type="slidenum">
              <a:rPr lang="en-GB" smtClean="0">
                <a:solidFill>
                  <a:srgbClr val="003366"/>
                </a:solidFill>
              </a:rPr>
              <a:pPr/>
              <a:t>‹#›</a:t>
            </a:fld>
            <a:endParaRPr lang="en-GB">
              <a:solidFill>
                <a:srgbClr val="003366"/>
              </a:solidFill>
            </a:endParaRPr>
          </a:p>
        </p:txBody>
      </p:sp>
    </p:spTree>
    <p:extLst>
      <p:ext uri="{BB962C8B-B14F-4D97-AF65-F5344CB8AC3E}">
        <p14:creationId xmlns:p14="http://schemas.microsoft.com/office/powerpoint/2010/main" val="13182430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C0BEFD6A-49FC-4808-BC33-2A37355EED12}" type="datetimeFigureOut">
              <a:rPr lang="en-GB" smtClean="0">
                <a:solidFill>
                  <a:srgbClr val="003366"/>
                </a:solidFill>
              </a:rPr>
              <a:pPr/>
              <a:t>23/07/2018</a:t>
            </a:fld>
            <a:endParaRPr lang="en-GB">
              <a:solidFill>
                <a:srgbClr val="003366"/>
              </a:solidFill>
            </a:endParaRPr>
          </a:p>
        </p:txBody>
      </p:sp>
      <p:sp>
        <p:nvSpPr>
          <p:cNvPr id="3" name="Rectangle 5"/>
          <p:cNvSpPr>
            <a:spLocks noGrp="1" noChangeArrowheads="1"/>
          </p:cNvSpPr>
          <p:nvPr>
            <p:ph type="ftr" sz="quarter" idx="11"/>
          </p:nvPr>
        </p:nvSpPr>
        <p:spPr>
          <a:ln/>
        </p:spPr>
        <p:txBody>
          <a:bodyPr/>
          <a:lstStyle>
            <a:lvl1pPr>
              <a:defRPr/>
            </a:lvl1pPr>
          </a:lstStyle>
          <a:p>
            <a:endParaRPr lang="en-GB">
              <a:solidFill>
                <a:srgbClr val="003366"/>
              </a:solidFill>
            </a:endParaRPr>
          </a:p>
        </p:txBody>
      </p:sp>
      <p:sp>
        <p:nvSpPr>
          <p:cNvPr id="4" name="Rectangle 6"/>
          <p:cNvSpPr>
            <a:spLocks noGrp="1" noChangeArrowheads="1"/>
          </p:cNvSpPr>
          <p:nvPr>
            <p:ph type="sldNum" sz="quarter" idx="12"/>
          </p:nvPr>
        </p:nvSpPr>
        <p:spPr>
          <a:ln/>
        </p:spPr>
        <p:txBody>
          <a:bodyPr/>
          <a:lstStyle>
            <a:lvl1pPr>
              <a:defRPr/>
            </a:lvl1pPr>
          </a:lstStyle>
          <a:p>
            <a:fld id="{4F63BCD6-C989-4F46-A874-5719FDA23ABA}" type="slidenum">
              <a:rPr lang="en-GB" smtClean="0">
                <a:solidFill>
                  <a:srgbClr val="003366"/>
                </a:solidFill>
              </a:rPr>
              <a:pPr/>
              <a:t>‹#›</a:t>
            </a:fld>
            <a:endParaRPr lang="en-GB">
              <a:solidFill>
                <a:srgbClr val="003366"/>
              </a:solidFill>
            </a:endParaRPr>
          </a:p>
        </p:txBody>
      </p:sp>
    </p:spTree>
    <p:extLst>
      <p:ext uri="{BB962C8B-B14F-4D97-AF65-F5344CB8AC3E}">
        <p14:creationId xmlns:p14="http://schemas.microsoft.com/office/powerpoint/2010/main" val="2501623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4"/>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3"/>
            <a:ext cx="5111749" cy="5853113"/>
          </a:xfrm>
        </p:spPr>
        <p:txBody>
          <a:bodyPr/>
          <a:lstStyle>
            <a:lvl1pPr>
              <a:defRPr sz="3200"/>
            </a:lvl1pPr>
            <a:lvl2pPr>
              <a:defRPr sz="27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313" cy="4691063"/>
          </a:xfrm>
        </p:spPr>
        <p:txBody>
          <a:bodyPr/>
          <a:lstStyle>
            <a:lvl1pPr marL="0" indent="0">
              <a:buNone/>
              <a:defRPr sz="1400"/>
            </a:lvl1pPr>
            <a:lvl2pPr marL="452020" indent="0">
              <a:buNone/>
              <a:defRPr sz="1200"/>
            </a:lvl2pPr>
            <a:lvl3pPr marL="904039" indent="0">
              <a:buNone/>
              <a:defRPr sz="1000"/>
            </a:lvl3pPr>
            <a:lvl4pPr marL="1356059" indent="0">
              <a:buNone/>
              <a:defRPr sz="900"/>
            </a:lvl4pPr>
            <a:lvl5pPr marL="1808079" indent="0">
              <a:buNone/>
              <a:defRPr sz="900"/>
            </a:lvl5pPr>
            <a:lvl6pPr marL="2260098" indent="0">
              <a:buNone/>
              <a:defRPr sz="900"/>
            </a:lvl6pPr>
            <a:lvl7pPr marL="2712118" indent="0">
              <a:buNone/>
              <a:defRPr sz="900"/>
            </a:lvl7pPr>
            <a:lvl8pPr marL="3164138" indent="0">
              <a:buNone/>
              <a:defRPr sz="900"/>
            </a:lvl8pPr>
            <a:lvl9pPr marL="3616157"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C0BEFD6A-49FC-4808-BC33-2A37355EED12}" type="datetimeFigureOut">
              <a:rPr lang="en-GB" smtClean="0">
                <a:solidFill>
                  <a:srgbClr val="003366"/>
                </a:solidFill>
              </a:rPr>
              <a:pPr/>
              <a:t>23/07/2018</a:t>
            </a:fld>
            <a:endParaRPr lang="en-GB">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fld id="{4F63BCD6-C989-4F46-A874-5719FDA23ABA}" type="slidenum">
              <a:rPr lang="en-GB" smtClean="0">
                <a:solidFill>
                  <a:srgbClr val="003366"/>
                </a:solidFill>
              </a:rPr>
              <a:pPr/>
              <a:t>‹#›</a:t>
            </a:fld>
            <a:endParaRPr lang="en-GB">
              <a:solidFill>
                <a:srgbClr val="003366"/>
              </a:solidFill>
            </a:endParaRPr>
          </a:p>
        </p:txBody>
      </p:sp>
    </p:spTree>
    <p:extLst>
      <p:ext uri="{BB962C8B-B14F-4D97-AF65-F5344CB8AC3E}">
        <p14:creationId xmlns:p14="http://schemas.microsoft.com/office/powerpoint/2010/main" val="3421235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90" y="4800605"/>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90" y="612776"/>
            <a:ext cx="5486400" cy="4114800"/>
          </a:xfrm>
        </p:spPr>
        <p:txBody>
          <a:bodyPr/>
          <a:lstStyle>
            <a:lvl1pPr marL="0" indent="0">
              <a:buNone/>
              <a:defRPr sz="3200"/>
            </a:lvl1pPr>
            <a:lvl2pPr marL="452020" indent="0">
              <a:buNone/>
              <a:defRPr sz="2700"/>
            </a:lvl2pPr>
            <a:lvl3pPr marL="904039" indent="0">
              <a:buNone/>
              <a:defRPr sz="2400"/>
            </a:lvl3pPr>
            <a:lvl4pPr marL="1356059" indent="0">
              <a:buNone/>
              <a:defRPr sz="2000"/>
            </a:lvl4pPr>
            <a:lvl5pPr marL="1808079" indent="0">
              <a:buNone/>
              <a:defRPr sz="2000"/>
            </a:lvl5pPr>
            <a:lvl6pPr marL="2260098" indent="0">
              <a:buNone/>
              <a:defRPr sz="2000"/>
            </a:lvl6pPr>
            <a:lvl7pPr marL="2712118" indent="0">
              <a:buNone/>
              <a:defRPr sz="2000"/>
            </a:lvl7pPr>
            <a:lvl8pPr marL="3164138" indent="0">
              <a:buNone/>
              <a:defRPr sz="2000"/>
            </a:lvl8pPr>
            <a:lvl9pPr marL="3616157"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90" y="5367343"/>
            <a:ext cx="5486400" cy="804863"/>
          </a:xfrm>
        </p:spPr>
        <p:txBody>
          <a:bodyPr/>
          <a:lstStyle>
            <a:lvl1pPr marL="0" indent="0">
              <a:buNone/>
              <a:defRPr sz="1400"/>
            </a:lvl1pPr>
            <a:lvl2pPr marL="452020" indent="0">
              <a:buNone/>
              <a:defRPr sz="1200"/>
            </a:lvl2pPr>
            <a:lvl3pPr marL="904039" indent="0">
              <a:buNone/>
              <a:defRPr sz="1000"/>
            </a:lvl3pPr>
            <a:lvl4pPr marL="1356059" indent="0">
              <a:buNone/>
              <a:defRPr sz="900"/>
            </a:lvl4pPr>
            <a:lvl5pPr marL="1808079" indent="0">
              <a:buNone/>
              <a:defRPr sz="900"/>
            </a:lvl5pPr>
            <a:lvl6pPr marL="2260098" indent="0">
              <a:buNone/>
              <a:defRPr sz="900"/>
            </a:lvl6pPr>
            <a:lvl7pPr marL="2712118" indent="0">
              <a:buNone/>
              <a:defRPr sz="900"/>
            </a:lvl7pPr>
            <a:lvl8pPr marL="3164138" indent="0">
              <a:buNone/>
              <a:defRPr sz="900"/>
            </a:lvl8pPr>
            <a:lvl9pPr marL="3616157"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C0BEFD6A-49FC-4808-BC33-2A37355EED12}" type="datetimeFigureOut">
              <a:rPr lang="en-GB" smtClean="0">
                <a:solidFill>
                  <a:srgbClr val="003366"/>
                </a:solidFill>
              </a:rPr>
              <a:pPr/>
              <a:t>23/07/2018</a:t>
            </a:fld>
            <a:endParaRPr lang="en-GB">
              <a:solidFill>
                <a:srgbClr val="003366"/>
              </a:solidFill>
            </a:endParaRPr>
          </a:p>
        </p:txBody>
      </p:sp>
      <p:sp>
        <p:nvSpPr>
          <p:cNvPr id="6" name="Rectangle 5"/>
          <p:cNvSpPr>
            <a:spLocks noGrp="1" noChangeArrowheads="1"/>
          </p:cNvSpPr>
          <p:nvPr>
            <p:ph type="ftr" sz="quarter" idx="11"/>
          </p:nvPr>
        </p:nvSpPr>
        <p:spPr>
          <a:ln/>
        </p:spPr>
        <p:txBody>
          <a:bodyPr/>
          <a:lstStyle>
            <a:lvl1pPr>
              <a:defRPr/>
            </a:lvl1pPr>
          </a:lstStyle>
          <a:p>
            <a:endParaRPr lang="en-GB">
              <a:solidFill>
                <a:srgbClr val="003366"/>
              </a:solidFill>
            </a:endParaRPr>
          </a:p>
        </p:txBody>
      </p:sp>
      <p:sp>
        <p:nvSpPr>
          <p:cNvPr id="7" name="Rectangle 6"/>
          <p:cNvSpPr>
            <a:spLocks noGrp="1" noChangeArrowheads="1"/>
          </p:cNvSpPr>
          <p:nvPr>
            <p:ph type="sldNum" sz="quarter" idx="12"/>
          </p:nvPr>
        </p:nvSpPr>
        <p:spPr>
          <a:ln/>
        </p:spPr>
        <p:txBody>
          <a:bodyPr/>
          <a:lstStyle>
            <a:lvl1pPr>
              <a:defRPr/>
            </a:lvl1pPr>
          </a:lstStyle>
          <a:p>
            <a:fld id="{4F63BCD6-C989-4F46-A874-5719FDA23ABA}" type="slidenum">
              <a:rPr lang="en-GB" smtClean="0">
                <a:solidFill>
                  <a:srgbClr val="003366"/>
                </a:solidFill>
              </a:rPr>
              <a:pPr/>
              <a:t>‹#›</a:t>
            </a:fld>
            <a:endParaRPr lang="en-GB">
              <a:solidFill>
                <a:srgbClr val="003366"/>
              </a:solidFill>
            </a:endParaRPr>
          </a:p>
        </p:txBody>
      </p:sp>
    </p:spTree>
    <p:extLst>
      <p:ext uri="{BB962C8B-B14F-4D97-AF65-F5344CB8AC3E}">
        <p14:creationId xmlns:p14="http://schemas.microsoft.com/office/powerpoint/2010/main" val="2176534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1" y="274637"/>
            <a:ext cx="822960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04" tIns="45202" rIns="90404" bIns="45202"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1" y="1600204"/>
            <a:ext cx="822960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04" tIns="45202" rIns="90404" bIns="45202"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1" y="6245228"/>
            <a:ext cx="2133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04" tIns="45202" rIns="90404" bIns="45202" numCol="1" anchor="t" anchorCtr="0" compatLnSpc="1">
            <a:prstTxWarp prst="textNoShape">
              <a:avLst/>
            </a:prstTxWarp>
          </a:bodyPr>
          <a:lstStyle>
            <a:lvl1pPr>
              <a:defRPr sz="1400" smtClean="0"/>
            </a:lvl1pPr>
          </a:lstStyle>
          <a:p>
            <a:pPr defTabSz="904039"/>
            <a:fld id="{C0BEFD6A-49FC-4808-BC33-2A37355EED12}" type="datetimeFigureOut">
              <a:rPr lang="en-GB">
                <a:solidFill>
                  <a:srgbClr val="003366"/>
                </a:solidFill>
              </a:rPr>
              <a:pPr defTabSz="904039"/>
              <a:t>23/07/2018</a:t>
            </a:fld>
            <a:endParaRPr lang="en-GB">
              <a:solidFill>
                <a:srgbClr val="003366"/>
              </a:solidFill>
            </a:endParaRPr>
          </a:p>
        </p:txBody>
      </p:sp>
      <p:sp>
        <p:nvSpPr>
          <p:cNvPr id="1029" name="Rectangle 5"/>
          <p:cNvSpPr>
            <a:spLocks noGrp="1" noChangeArrowheads="1"/>
          </p:cNvSpPr>
          <p:nvPr>
            <p:ph type="ftr" sz="quarter" idx="3"/>
          </p:nvPr>
        </p:nvSpPr>
        <p:spPr bwMode="auto">
          <a:xfrm>
            <a:off x="3124202" y="6245228"/>
            <a:ext cx="2895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04" tIns="45202" rIns="90404" bIns="45202" numCol="1" anchor="t" anchorCtr="0" compatLnSpc="1">
            <a:prstTxWarp prst="textNoShape">
              <a:avLst/>
            </a:prstTxWarp>
          </a:bodyPr>
          <a:lstStyle>
            <a:lvl1pPr algn="ctr">
              <a:defRPr sz="1400" smtClean="0"/>
            </a:lvl1pPr>
          </a:lstStyle>
          <a:p>
            <a:pPr defTabSz="904039"/>
            <a:endParaRPr lang="en-GB">
              <a:solidFill>
                <a:srgbClr val="003366"/>
              </a:solidFill>
            </a:endParaRPr>
          </a:p>
        </p:txBody>
      </p:sp>
      <p:sp>
        <p:nvSpPr>
          <p:cNvPr id="1030" name="Rectangle 6"/>
          <p:cNvSpPr>
            <a:spLocks noGrp="1" noChangeArrowheads="1"/>
          </p:cNvSpPr>
          <p:nvPr>
            <p:ph type="sldNum" sz="quarter" idx="4"/>
          </p:nvPr>
        </p:nvSpPr>
        <p:spPr bwMode="auto">
          <a:xfrm>
            <a:off x="6553201" y="6245228"/>
            <a:ext cx="2133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04" tIns="45202" rIns="90404" bIns="45202" numCol="1" anchor="t" anchorCtr="0" compatLnSpc="1">
            <a:prstTxWarp prst="textNoShape">
              <a:avLst/>
            </a:prstTxWarp>
          </a:bodyPr>
          <a:lstStyle>
            <a:lvl1pPr algn="r">
              <a:defRPr sz="1400" smtClean="0"/>
            </a:lvl1pPr>
          </a:lstStyle>
          <a:p>
            <a:pPr defTabSz="904039"/>
            <a:fld id="{4F63BCD6-C989-4F46-A874-5719FDA23ABA}" type="slidenum">
              <a:rPr lang="en-GB">
                <a:solidFill>
                  <a:srgbClr val="003366"/>
                </a:solidFill>
              </a:rPr>
              <a:pPr defTabSz="904039"/>
              <a:t>‹#›</a:t>
            </a:fld>
            <a:endParaRPr lang="en-GB">
              <a:solidFill>
                <a:srgbClr val="003366"/>
              </a:solidFill>
            </a:endParaRPr>
          </a:p>
        </p:txBody>
      </p:sp>
    </p:spTree>
    <p:extLst>
      <p:ext uri="{BB962C8B-B14F-4D97-AF65-F5344CB8AC3E}">
        <p14:creationId xmlns:p14="http://schemas.microsoft.com/office/powerpoint/2010/main" val="39754555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2020" algn="ctr" rtl="0" eaLnBrk="1" fontAlgn="base" hangingPunct="1">
        <a:spcBef>
          <a:spcPct val="0"/>
        </a:spcBef>
        <a:spcAft>
          <a:spcPct val="0"/>
        </a:spcAft>
        <a:defRPr sz="4400">
          <a:solidFill>
            <a:schemeClr val="tx2"/>
          </a:solidFill>
          <a:latin typeface="Arial" charset="0"/>
          <a:cs typeface="Arial" charset="0"/>
        </a:defRPr>
      </a:lvl6pPr>
      <a:lvl7pPr marL="904039" algn="ctr" rtl="0" eaLnBrk="1" fontAlgn="base" hangingPunct="1">
        <a:spcBef>
          <a:spcPct val="0"/>
        </a:spcBef>
        <a:spcAft>
          <a:spcPct val="0"/>
        </a:spcAft>
        <a:defRPr sz="4400">
          <a:solidFill>
            <a:schemeClr val="tx2"/>
          </a:solidFill>
          <a:latin typeface="Arial" charset="0"/>
          <a:cs typeface="Arial" charset="0"/>
        </a:defRPr>
      </a:lvl7pPr>
      <a:lvl8pPr marL="1356059" algn="ctr" rtl="0" eaLnBrk="1" fontAlgn="base" hangingPunct="1">
        <a:spcBef>
          <a:spcPct val="0"/>
        </a:spcBef>
        <a:spcAft>
          <a:spcPct val="0"/>
        </a:spcAft>
        <a:defRPr sz="4400">
          <a:solidFill>
            <a:schemeClr val="tx2"/>
          </a:solidFill>
          <a:latin typeface="Arial" charset="0"/>
          <a:cs typeface="Arial" charset="0"/>
        </a:defRPr>
      </a:lvl8pPr>
      <a:lvl9pPr marL="1808079" algn="ctr" rtl="0" eaLnBrk="1" fontAlgn="base" hangingPunct="1">
        <a:spcBef>
          <a:spcPct val="0"/>
        </a:spcBef>
        <a:spcAft>
          <a:spcPct val="0"/>
        </a:spcAft>
        <a:defRPr sz="4400">
          <a:solidFill>
            <a:schemeClr val="tx2"/>
          </a:solidFill>
          <a:latin typeface="Arial" charset="0"/>
          <a:cs typeface="Arial" charset="0"/>
        </a:defRPr>
      </a:lvl9pPr>
    </p:titleStyle>
    <p:bodyStyle>
      <a:lvl1pPr marL="339015" indent="-339015" algn="l" rtl="0" eaLnBrk="1" fontAlgn="base" hangingPunct="1">
        <a:spcBef>
          <a:spcPct val="20000"/>
        </a:spcBef>
        <a:spcAft>
          <a:spcPct val="0"/>
        </a:spcAft>
        <a:buChar char="•"/>
        <a:defRPr sz="3200">
          <a:solidFill>
            <a:schemeClr val="tx1"/>
          </a:solidFill>
          <a:latin typeface="+mn-lt"/>
          <a:ea typeface="+mn-ea"/>
          <a:cs typeface="+mn-cs"/>
        </a:defRPr>
      </a:lvl1pPr>
      <a:lvl2pPr marL="734532" indent="-282512" algn="l" rtl="0" eaLnBrk="1" fontAlgn="base" hangingPunct="1">
        <a:spcBef>
          <a:spcPct val="20000"/>
        </a:spcBef>
        <a:spcAft>
          <a:spcPct val="0"/>
        </a:spcAft>
        <a:buChar char="–"/>
        <a:defRPr sz="2700">
          <a:solidFill>
            <a:schemeClr val="tx1"/>
          </a:solidFill>
          <a:latin typeface="+mn-lt"/>
          <a:cs typeface="+mn-cs"/>
        </a:defRPr>
      </a:lvl2pPr>
      <a:lvl3pPr marL="1130049" indent="-226010" algn="l" rtl="0" eaLnBrk="1" fontAlgn="base" hangingPunct="1">
        <a:spcBef>
          <a:spcPct val="20000"/>
        </a:spcBef>
        <a:spcAft>
          <a:spcPct val="0"/>
        </a:spcAft>
        <a:buChar char="•"/>
        <a:defRPr sz="2400">
          <a:solidFill>
            <a:schemeClr val="tx1"/>
          </a:solidFill>
          <a:latin typeface="+mn-lt"/>
          <a:cs typeface="+mn-cs"/>
        </a:defRPr>
      </a:lvl3pPr>
      <a:lvl4pPr marL="1582068" indent="-226010" algn="l" rtl="0" eaLnBrk="1" fontAlgn="base" hangingPunct="1">
        <a:spcBef>
          <a:spcPct val="20000"/>
        </a:spcBef>
        <a:spcAft>
          <a:spcPct val="0"/>
        </a:spcAft>
        <a:buChar char="–"/>
        <a:defRPr sz="2000">
          <a:solidFill>
            <a:schemeClr val="tx1"/>
          </a:solidFill>
          <a:latin typeface="+mn-lt"/>
          <a:cs typeface="+mn-cs"/>
        </a:defRPr>
      </a:lvl4pPr>
      <a:lvl5pPr marL="2034088" indent="-226010" algn="l" rtl="0" eaLnBrk="1" fontAlgn="base" hangingPunct="1">
        <a:spcBef>
          <a:spcPct val="20000"/>
        </a:spcBef>
        <a:spcAft>
          <a:spcPct val="0"/>
        </a:spcAft>
        <a:buChar char="»"/>
        <a:defRPr sz="2000">
          <a:solidFill>
            <a:schemeClr val="tx1"/>
          </a:solidFill>
          <a:latin typeface="+mn-lt"/>
          <a:cs typeface="+mn-cs"/>
        </a:defRPr>
      </a:lvl5pPr>
      <a:lvl6pPr marL="2486108" indent="-226010" algn="l" rtl="0" eaLnBrk="1" fontAlgn="base" hangingPunct="1">
        <a:spcBef>
          <a:spcPct val="20000"/>
        </a:spcBef>
        <a:spcAft>
          <a:spcPct val="0"/>
        </a:spcAft>
        <a:buChar char="»"/>
        <a:defRPr sz="2000">
          <a:solidFill>
            <a:schemeClr val="tx1"/>
          </a:solidFill>
          <a:latin typeface="+mn-lt"/>
          <a:cs typeface="+mn-cs"/>
        </a:defRPr>
      </a:lvl6pPr>
      <a:lvl7pPr marL="2938127" indent="-226010" algn="l" rtl="0" eaLnBrk="1" fontAlgn="base" hangingPunct="1">
        <a:spcBef>
          <a:spcPct val="20000"/>
        </a:spcBef>
        <a:spcAft>
          <a:spcPct val="0"/>
        </a:spcAft>
        <a:buChar char="»"/>
        <a:defRPr sz="2000">
          <a:solidFill>
            <a:schemeClr val="tx1"/>
          </a:solidFill>
          <a:latin typeface="+mn-lt"/>
          <a:cs typeface="+mn-cs"/>
        </a:defRPr>
      </a:lvl7pPr>
      <a:lvl8pPr marL="3390147" indent="-226010" algn="l" rtl="0" eaLnBrk="1" fontAlgn="base" hangingPunct="1">
        <a:spcBef>
          <a:spcPct val="20000"/>
        </a:spcBef>
        <a:spcAft>
          <a:spcPct val="0"/>
        </a:spcAft>
        <a:buChar char="»"/>
        <a:defRPr sz="2000">
          <a:solidFill>
            <a:schemeClr val="tx1"/>
          </a:solidFill>
          <a:latin typeface="+mn-lt"/>
          <a:cs typeface="+mn-cs"/>
        </a:defRPr>
      </a:lvl8pPr>
      <a:lvl9pPr marL="3842167" indent="-22601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04039" rtl="0" eaLnBrk="1" latinLnBrk="0" hangingPunct="1">
        <a:defRPr sz="1800" kern="1200">
          <a:solidFill>
            <a:schemeClr val="tx1"/>
          </a:solidFill>
          <a:latin typeface="+mn-lt"/>
          <a:ea typeface="+mn-ea"/>
          <a:cs typeface="+mn-cs"/>
        </a:defRPr>
      </a:lvl1pPr>
      <a:lvl2pPr marL="452020" algn="l" defTabSz="904039" rtl="0" eaLnBrk="1" latinLnBrk="0" hangingPunct="1">
        <a:defRPr sz="1800" kern="1200">
          <a:solidFill>
            <a:schemeClr val="tx1"/>
          </a:solidFill>
          <a:latin typeface="+mn-lt"/>
          <a:ea typeface="+mn-ea"/>
          <a:cs typeface="+mn-cs"/>
        </a:defRPr>
      </a:lvl2pPr>
      <a:lvl3pPr marL="904039" algn="l" defTabSz="904039" rtl="0" eaLnBrk="1" latinLnBrk="0" hangingPunct="1">
        <a:defRPr sz="1800" kern="1200">
          <a:solidFill>
            <a:schemeClr val="tx1"/>
          </a:solidFill>
          <a:latin typeface="+mn-lt"/>
          <a:ea typeface="+mn-ea"/>
          <a:cs typeface="+mn-cs"/>
        </a:defRPr>
      </a:lvl3pPr>
      <a:lvl4pPr marL="1356059" algn="l" defTabSz="904039" rtl="0" eaLnBrk="1" latinLnBrk="0" hangingPunct="1">
        <a:defRPr sz="1800" kern="1200">
          <a:solidFill>
            <a:schemeClr val="tx1"/>
          </a:solidFill>
          <a:latin typeface="+mn-lt"/>
          <a:ea typeface="+mn-ea"/>
          <a:cs typeface="+mn-cs"/>
        </a:defRPr>
      </a:lvl4pPr>
      <a:lvl5pPr marL="1808079" algn="l" defTabSz="904039" rtl="0" eaLnBrk="1" latinLnBrk="0" hangingPunct="1">
        <a:defRPr sz="1800" kern="1200">
          <a:solidFill>
            <a:schemeClr val="tx1"/>
          </a:solidFill>
          <a:latin typeface="+mn-lt"/>
          <a:ea typeface="+mn-ea"/>
          <a:cs typeface="+mn-cs"/>
        </a:defRPr>
      </a:lvl5pPr>
      <a:lvl6pPr marL="2260098" algn="l" defTabSz="904039" rtl="0" eaLnBrk="1" latinLnBrk="0" hangingPunct="1">
        <a:defRPr sz="1800" kern="1200">
          <a:solidFill>
            <a:schemeClr val="tx1"/>
          </a:solidFill>
          <a:latin typeface="+mn-lt"/>
          <a:ea typeface="+mn-ea"/>
          <a:cs typeface="+mn-cs"/>
        </a:defRPr>
      </a:lvl6pPr>
      <a:lvl7pPr marL="2712118" algn="l" defTabSz="904039" rtl="0" eaLnBrk="1" latinLnBrk="0" hangingPunct="1">
        <a:defRPr sz="1800" kern="1200">
          <a:solidFill>
            <a:schemeClr val="tx1"/>
          </a:solidFill>
          <a:latin typeface="+mn-lt"/>
          <a:ea typeface="+mn-ea"/>
          <a:cs typeface="+mn-cs"/>
        </a:defRPr>
      </a:lvl7pPr>
      <a:lvl8pPr marL="3164138" algn="l" defTabSz="904039" rtl="0" eaLnBrk="1" latinLnBrk="0" hangingPunct="1">
        <a:defRPr sz="1800" kern="1200">
          <a:solidFill>
            <a:schemeClr val="tx1"/>
          </a:solidFill>
          <a:latin typeface="+mn-lt"/>
          <a:ea typeface="+mn-ea"/>
          <a:cs typeface="+mn-cs"/>
        </a:defRPr>
      </a:lvl8pPr>
      <a:lvl9pPr marL="3616157" algn="l" defTabSz="90403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1" y="274637"/>
            <a:ext cx="8229601"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04" tIns="45202" rIns="90404" bIns="45202"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1" y="1600204"/>
            <a:ext cx="8229601"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04" tIns="45202" rIns="90404" bIns="45202"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1" y="6245228"/>
            <a:ext cx="2133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04" tIns="45202" rIns="90404" bIns="45202" numCol="1" anchor="t" anchorCtr="0" compatLnSpc="1">
            <a:prstTxWarp prst="textNoShape">
              <a:avLst/>
            </a:prstTxWarp>
          </a:bodyPr>
          <a:lstStyle>
            <a:lvl1pPr>
              <a:defRPr sz="1400" smtClean="0"/>
            </a:lvl1pPr>
          </a:lstStyle>
          <a:p>
            <a:fld id="{2C33015D-E51F-4CDD-9E05-0E75CA56EAD2}" type="datetimeFigureOut">
              <a:rPr lang="en-GB">
                <a:solidFill>
                  <a:srgbClr val="003366"/>
                </a:solidFill>
              </a:rPr>
              <a:pPr/>
              <a:t>23/07/2018</a:t>
            </a:fld>
            <a:endParaRPr lang="en-GB">
              <a:solidFill>
                <a:srgbClr val="003366"/>
              </a:solidFill>
            </a:endParaRPr>
          </a:p>
        </p:txBody>
      </p:sp>
      <p:sp>
        <p:nvSpPr>
          <p:cNvPr id="1029" name="Rectangle 5"/>
          <p:cNvSpPr>
            <a:spLocks noGrp="1" noChangeArrowheads="1"/>
          </p:cNvSpPr>
          <p:nvPr>
            <p:ph type="ftr" sz="quarter" idx="3"/>
          </p:nvPr>
        </p:nvSpPr>
        <p:spPr bwMode="auto">
          <a:xfrm>
            <a:off x="3124202" y="6245228"/>
            <a:ext cx="2895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04" tIns="45202" rIns="90404" bIns="45202" numCol="1" anchor="t" anchorCtr="0" compatLnSpc="1">
            <a:prstTxWarp prst="textNoShape">
              <a:avLst/>
            </a:prstTxWarp>
          </a:bodyPr>
          <a:lstStyle>
            <a:lvl1pPr algn="ctr">
              <a:defRPr sz="1400" smtClean="0"/>
            </a:lvl1pPr>
          </a:lstStyle>
          <a:p>
            <a:endParaRPr lang="en-GB">
              <a:solidFill>
                <a:srgbClr val="003366"/>
              </a:solidFill>
            </a:endParaRPr>
          </a:p>
        </p:txBody>
      </p:sp>
      <p:sp>
        <p:nvSpPr>
          <p:cNvPr id="1030" name="Rectangle 6"/>
          <p:cNvSpPr>
            <a:spLocks noGrp="1" noChangeArrowheads="1"/>
          </p:cNvSpPr>
          <p:nvPr>
            <p:ph type="sldNum" sz="quarter" idx="4"/>
          </p:nvPr>
        </p:nvSpPr>
        <p:spPr bwMode="auto">
          <a:xfrm>
            <a:off x="6553201" y="6245228"/>
            <a:ext cx="2133600" cy="47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04" tIns="45202" rIns="90404" bIns="45202" numCol="1" anchor="t" anchorCtr="0" compatLnSpc="1">
            <a:prstTxWarp prst="textNoShape">
              <a:avLst/>
            </a:prstTxWarp>
          </a:bodyPr>
          <a:lstStyle>
            <a:lvl1pPr algn="r">
              <a:defRPr sz="1400" smtClean="0"/>
            </a:lvl1pPr>
          </a:lstStyle>
          <a:p>
            <a:fld id="{03993F14-E6A9-4F72-B5ED-781431BB63FA}" type="slidenum">
              <a:rPr lang="en-GB">
                <a:solidFill>
                  <a:srgbClr val="003366"/>
                </a:solidFill>
              </a:rPr>
              <a:pPr/>
              <a:t>‹#›</a:t>
            </a:fld>
            <a:endParaRPr lang="en-GB">
              <a:solidFill>
                <a:srgbClr val="003366"/>
              </a:solidFill>
            </a:endParaRPr>
          </a:p>
        </p:txBody>
      </p:sp>
    </p:spTree>
    <p:extLst>
      <p:ext uri="{BB962C8B-B14F-4D97-AF65-F5344CB8AC3E}">
        <p14:creationId xmlns:p14="http://schemas.microsoft.com/office/powerpoint/2010/main" val="61454205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2020" algn="ctr" rtl="0" eaLnBrk="1" fontAlgn="base" hangingPunct="1">
        <a:spcBef>
          <a:spcPct val="0"/>
        </a:spcBef>
        <a:spcAft>
          <a:spcPct val="0"/>
        </a:spcAft>
        <a:defRPr sz="4400">
          <a:solidFill>
            <a:schemeClr val="tx2"/>
          </a:solidFill>
          <a:latin typeface="Arial" charset="0"/>
          <a:cs typeface="Arial" charset="0"/>
        </a:defRPr>
      </a:lvl6pPr>
      <a:lvl7pPr marL="904039" algn="ctr" rtl="0" eaLnBrk="1" fontAlgn="base" hangingPunct="1">
        <a:spcBef>
          <a:spcPct val="0"/>
        </a:spcBef>
        <a:spcAft>
          <a:spcPct val="0"/>
        </a:spcAft>
        <a:defRPr sz="4400">
          <a:solidFill>
            <a:schemeClr val="tx2"/>
          </a:solidFill>
          <a:latin typeface="Arial" charset="0"/>
          <a:cs typeface="Arial" charset="0"/>
        </a:defRPr>
      </a:lvl7pPr>
      <a:lvl8pPr marL="1356059" algn="ctr" rtl="0" eaLnBrk="1" fontAlgn="base" hangingPunct="1">
        <a:spcBef>
          <a:spcPct val="0"/>
        </a:spcBef>
        <a:spcAft>
          <a:spcPct val="0"/>
        </a:spcAft>
        <a:defRPr sz="4400">
          <a:solidFill>
            <a:schemeClr val="tx2"/>
          </a:solidFill>
          <a:latin typeface="Arial" charset="0"/>
          <a:cs typeface="Arial" charset="0"/>
        </a:defRPr>
      </a:lvl8pPr>
      <a:lvl9pPr marL="1808079" algn="ctr" rtl="0" eaLnBrk="1" fontAlgn="base" hangingPunct="1">
        <a:spcBef>
          <a:spcPct val="0"/>
        </a:spcBef>
        <a:spcAft>
          <a:spcPct val="0"/>
        </a:spcAft>
        <a:defRPr sz="4400">
          <a:solidFill>
            <a:schemeClr val="tx2"/>
          </a:solidFill>
          <a:latin typeface="Arial" charset="0"/>
          <a:cs typeface="Arial" charset="0"/>
        </a:defRPr>
      </a:lvl9pPr>
    </p:titleStyle>
    <p:bodyStyle>
      <a:lvl1pPr marL="339015" indent="-339015" algn="l" rtl="0" eaLnBrk="1" fontAlgn="base" hangingPunct="1">
        <a:spcBef>
          <a:spcPct val="20000"/>
        </a:spcBef>
        <a:spcAft>
          <a:spcPct val="0"/>
        </a:spcAft>
        <a:buChar char="•"/>
        <a:defRPr sz="3200">
          <a:solidFill>
            <a:schemeClr val="tx1"/>
          </a:solidFill>
          <a:latin typeface="+mn-lt"/>
          <a:ea typeface="+mn-ea"/>
          <a:cs typeface="+mn-cs"/>
        </a:defRPr>
      </a:lvl1pPr>
      <a:lvl2pPr marL="734532" indent="-282512" algn="l" rtl="0" eaLnBrk="1" fontAlgn="base" hangingPunct="1">
        <a:spcBef>
          <a:spcPct val="20000"/>
        </a:spcBef>
        <a:spcAft>
          <a:spcPct val="0"/>
        </a:spcAft>
        <a:buChar char="–"/>
        <a:defRPr sz="2700">
          <a:solidFill>
            <a:schemeClr val="tx1"/>
          </a:solidFill>
          <a:latin typeface="+mn-lt"/>
          <a:cs typeface="+mn-cs"/>
        </a:defRPr>
      </a:lvl2pPr>
      <a:lvl3pPr marL="1130049" indent="-226010" algn="l" rtl="0" eaLnBrk="1" fontAlgn="base" hangingPunct="1">
        <a:spcBef>
          <a:spcPct val="20000"/>
        </a:spcBef>
        <a:spcAft>
          <a:spcPct val="0"/>
        </a:spcAft>
        <a:buChar char="•"/>
        <a:defRPr sz="2400">
          <a:solidFill>
            <a:schemeClr val="tx1"/>
          </a:solidFill>
          <a:latin typeface="+mn-lt"/>
          <a:cs typeface="+mn-cs"/>
        </a:defRPr>
      </a:lvl3pPr>
      <a:lvl4pPr marL="1582068" indent="-226010" algn="l" rtl="0" eaLnBrk="1" fontAlgn="base" hangingPunct="1">
        <a:spcBef>
          <a:spcPct val="20000"/>
        </a:spcBef>
        <a:spcAft>
          <a:spcPct val="0"/>
        </a:spcAft>
        <a:buChar char="–"/>
        <a:defRPr sz="2000">
          <a:solidFill>
            <a:schemeClr val="tx1"/>
          </a:solidFill>
          <a:latin typeface="+mn-lt"/>
          <a:cs typeface="+mn-cs"/>
        </a:defRPr>
      </a:lvl4pPr>
      <a:lvl5pPr marL="2034088" indent="-226010" algn="l" rtl="0" eaLnBrk="1" fontAlgn="base" hangingPunct="1">
        <a:spcBef>
          <a:spcPct val="20000"/>
        </a:spcBef>
        <a:spcAft>
          <a:spcPct val="0"/>
        </a:spcAft>
        <a:buChar char="»"/>
        <a:defRPr sz="2000">
          <a:solidFill>
            <a:schemeClr val="tx1"/>
          </a:solidFill>
          <a:latin typeface="+mn-lt"/>
          <a:cs typeface="+mn-cs"/>
        </a:defRPr>
      </a:lvl5pPr>
      <a:lvl6pPr marL="2486108" indent="-226010" algn="l" rtl="0" eaLnBrk="1" fontAlgn="base" hangingPunct="1">
        <a:spcBef>
          <a:spcPct val="20000"/>
        </a:spcBef>
        <a:spcAft>
          <a:spcPct val="0"/>
        </a:spcAft>
        <a:buChar char="»"/>
        <a:defRPr sz="2000">
          <a:solidFill>
            <a:schemeClr val="tx1"/>
          </a:solidFill>
          <a:latin typeface="+mn-lt"/>
          <a:cs typeface="+mn-cs"/>
        </a:defRPr>
      </a:lvl6pPr>
      <a:lvl7pPr marL="2938127" indent="-226010" algn="l" rtl="0" eaLnBrk="1" fontAlgn="base" hangingPunct="1">
        <a:spcBef>
          <a:spcPct val="20000"/>
        </a:spcBef>
        <a:spcAft>
          <a:spcPct val="0"/>
        </a:spcAft>
        <a:buChar char="»"/>
        <a:defRPr sz="2000">
          <a:solidFill>
            <a:schemeClr val="tx1"/>
          </a:solidFill>
          <a:latin typeface="+mn-lt"/>
          <a:cs typeface="+mn-cs"/>
        </a:defRPr>
      </a:lvl7pPr>
      <a:lvl8pPr marL="3390147" indent="-226010" algn="l" rtl="0" eaLnBrk="1" fontAlgn="base" hangingPunct="1">
        <a:spcBef>
          <a:spcPct val="20000"/>
        </a:spcBef>
        <a:spcAft>
          <a:spcPct val="0"/>
        </a:spcAft>
        <a:buChar char="»"/>
        <a:defRPr sz="2000">
          <a:solidFill>
            <a:schemeClr val="tx1"/>
          </a:solidFill>
          <a:latin typeface="+mn-lt"/>
          <a:cs typeface="+mn-cs"/>
        </a:defRPr>
      </a:lvl8pPr>
      <a:lvl9pPr marL="3842167" indent="-22601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04039" rtl="0" eaLnBrk="1" latinLnBrk="0" hangingPunct="1">
        <a:defRPr sz="1800" kern="1200">
          <a:solidFill>
            <a:schemeClr val="tx1"/>
          </a:solidFill>
          <a:latin typeface="+mn-lt"/>
          <a:ea typeface="+mn-ea"/>
          <a:cs typeface="+mn-cs"/>
        </a:defRPr>
      </a:lvl1pPr>
      <a:lvl2pPr marL="452020" algn="l" defTabSz="904039" rtl="0" eaLnBrk="1" latinLnBrk="0" hangingPunct="1">
        <a:defRPr sz="1800" kern="1200">
          <a:solidFill>
            <a:schemeClr val="tx1"/>
          </a:solidFill>
          <a:latin typeface="+mn-lt"/>
          <a:ea typeface="+mn-ea"/>
          <a:cs typeface="+mn-cs"/>
        </a:defRPr>
      </a:lvl2pPr>
      <a:lvl3pPr marL="904039" algn="l" defTabSz="904039" rtl="0" eaLnBrk="1" latinLnBrk="0" hangingPunct="1">
        <a:defRPr sz="1800" kern="1200">
          <a:solidFill>
            <a:schemeClr val="tx1"/>
          </a:solidFill>
          <a:latin typeface="+mn-lt"/>
          <a:ea typeface="+mn-ea"/>
          <a:cs typeface="+mn-cs"/>
        </a:defRPr>
      </a:lvl3pPr>
      <a:lvl4pPr marL="1356059" algn="l" defTabSz="904039" rtl="0" eaLnBrk="1" latinLnBrk="0" hangingPunct="1">
        <a:defRPr sz="1800" kern="1200">
          <a:solidFill>
            <a:schemeClr val="tx1"/>
          </a:solidFill>
          <a:latin typeface="+mn-lt"/>
          <a:ea typeface="+mn-ea"/>
          <a:cs typeface="+mn-cs"/>
        </a:defRPr>
      </a:lvl4pPr>
      <a:lvl5pPr marL="1808079" algn="l" defTabSz="904039" rtl="0" eaLnBrk="1" latinLnBrk="0" hangingPunct="1">
        <a:defRPr sz="1800" kern="1200">
          <a:solidFill>
            <a:schemeClr val="tx1"/>
          </a:solidFill>
          <a:latin typeface="+mn-lt"/>
          <a:ea typeface="+mn-ea"/>
          <a:cs typeface="+mn-cs"/>
        </a:defRPr>
      </a:lvl5pPr>
      <a:lvl6pPr marL="2260098" algn="l" defTabSz="904039" rtl="0" eaLnBrk="1" latinLnBrk="0" hangingPunct="1">
        <a:defRPr sz="1800" kern="1200">
          <a:solidFill>
            <a:schemeClr val="tx1"/>
          </a:solidFill>
          <a:latin typeface="+mn-lt"/>
          <a:ea typeface="+mn-ea"/>
          <a:cs typeface="+mn-cs"/>
        </a:defRPr>
      </a:lvl6pPr>
      <a:lvl7pPr marL="2712118" algn="l" defTabSz="904039" rtl="0" eaLnBrk="1" latinLnBrk="0" hangingPunct="1">
        <a:defRPr sz="1800" kern="1200">
          <a:solidFill>
            <a:schemeClr val="tx1"/>
          </a:solidFill>
          <a:latin typeface="+mn-lt"/>
          <a:ea typeface="+mn-ea"/>
          <a:cs typeface="+mn-cs"/>
        </a:defRPr>
      </a:lvl7pPr>
      <a:lvl8pPr marL="3164138" algn="l" defTabSz="904039" rtl="0" eaLnBrk="1" latinLnBrk="0" hangingPunct="1">
        <a:defRPr sz="1800" kern="1200">
          <a:solidFill>
            <a:schemeClr val="tx1"/>
          </a:solidFill>
          <a:latin typeface="+mn-lt"/>
          <a:ea typeface="+mn-ea"/>
          <a:cs typeface="+mn-cs"/>
        </a:defRPr>
      </a:lvl8pPr>
      <a:lvl9pPr marL="3616157" algn="l" defTabSz="90403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chart" Target="../charts/chart8.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hart" Target="../charts/chart12.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p:nvPr>
        </p:nvSpPr>
        <p:spPr>
          <a:xfrm>
            <a:off x="0" y="2708920"/>
            <a:ext cx="9165332" cy="1440160"/>
          </a:xfrm>
          <a:solidFill>
            <a:srgbClr val="002060"/>
          </a:solidFill>
        </p:spPr>
        <p:txBody>
          <a:bodyPr/>
          <a:lstStyle/>
          <a:p>
            <a:r>
              <a:rPr lang="en-US" sz="2800" b="1" dirty="0">
                <a:solidFill>
                  <a:schemeClr val="bg1"/>
                </a:solidFill>
              </a:rPr>
              <a:t>Multiple disease screening to destigmatize HIV testing and increase identification of </a:t>
            </a:r>
            <a:r>
              <a:rPr lang="en-US" sz="2800" b="1" dirty="0" smtClean="0">
                <a:solidFill>
                  <a:schemeClr val="bg1"/>
                </a:solidFill>
              </a:rPr>
              <a:t>Persons </a:t>
            </a:r>
            <a:r>
              <a:rPr lang="en-US" sz="2800" b="1" dirty="0">
                <a:solidFill>
                  <a:schemeClr val="bg1"/>
                </a:solidFill>
              </a:rPr>
              <a:t>L</a:t>
            </a:r>
            <a:r>
              <a:rPr lang="en-US" sz="2800" b="1" dirty="0" smtClean="0">
                <a:solidFill>
                  <a:schemeClr val="bg1"/>
                </a:solidFill>
              </a:rPr>
              <a:t>iving </a:t>
            </a:r>
            <a:r>
              <a:rPr lang="en-US" sz="2800" b="1" dirty="0">
                <a:solidFill>
                  <a:schemeClr val="bg1"/>
                </a:solidFill>
              </a:rPr>
              <a:t>with HIV in Kisumu, </a:t>
            </a:r>
            <a:r>
              <a:rPr lang="en-US" sz="2800" b="1" dirty="0" smtClean="0">
                <a:solidFill>
                  <a:schemeClr val="bg1"/>
                </a:solidFill>
              </a:rPr>
              <a:t>Kenya</a:t>
            </a:r>
            <a:endParaRPr lang="en-GB" sz="2800" dirty="0">
              <a:solidFill>
                <a:schemeClr val="bg1"/>
              </a:solidFill>
            </a:endParaRPr>
          </a:p>
        </p:txBody>
      </p:sp>
      <p:sp>
        <p:nvSpPr>
          <p:cNvPr id="5123" name="Subtitle 2"/>
          <p:cNvSpPr>
            <a:spLocks noGrp="1"/>
          </p:cNvSpPr>
          <p:nvPr>
            <p:ph type="subTitle" idx="1"/>
          </p:nvPr>
        </p:nvSpPr>
        <p:spPr>
          <a:xfrm>
            <a:off x="1475656" y="4509120"/>
            <a:ext cx="6768752" cy="1752600"/>
          </a:xfrm>
        </p:spPr>
        <p:txBody>
          <a:bodyPr/>
          <a:lstStyle/>
          <a:p>
            <a:r>
              <a:rPr lang="en-US" sz="1600" u="sng" dirty="0"/>
              <a:t>Kelvin Ndede</a:t>
            </a:r>
            <a:r>
              <a:rPr lang="en-US" sz="1600" u="sng" baseline="30000" dirty="0"/>
              <a:t>1</a:t>
            </a:r>
            <a:r>
              <a:rPr lang="en-US" sz="1600" dirty="0"/>
              <a:t>, Doris Naitore</a:t>
            </a:r>
            <a:r>
              <a:rPr lang="en-US" sz="1600" baseline="30000" dirty="0"/>
              <a:t>1</a:t>
            </a:r>
            <a:r>
              <a:rPr lang="en-US" sz="1600" dirty="0"/>
              <a:t>, Christopher Ouma</a:t>
            </a:r>
            <a:r>
              <a:rPr lang="en-US" sz="1600" baseline="30000" dirty="0"/>
              <a:t>1</a:t>
            </a:r>
            <a:r>
              <a:rPr lang="en-US" sz="1600" dirty="0"/>
              <a:t>, </a:t>
            </a:r>
            <a:r>
              <a:rPr lang="en-US" sz="1600" dirty="0" smtClean="0"/>
              <a:t>Fillet </a:t>
            </a:r>
            <a:r>
              <a:rPr lang="en-US" sz="1600" dirty="0"/>
              <a:t>Lugalia</a:t>
            </a:r>
            <a:r>
              <a:rPr lang="en-US" sz="1600" baseline="30000" dirty="0"/>
              <a:t>1</a:t>
            </a:r>
            <a:r>
              <a:rPr lang="en-US" sz="1600" dirty="0"/>
              <a:t>, Cassia Wells</a:t>
            </a:r>
            <a:r>
              <a:rPr lang="en-US" sz="1600" baseline="30000" dirty="0"/>
              <a:t>1</a:t>
            </a:r>
            <a:r>
              <a:rPr lang="en-US" sz="1600" dirty="0"/>
              <a:t>, Brenda Senyana</a:t>
            </a:r>
            <a:r>
              <a:rPr lang="en-US" sz="1600" baseline="30000" dirty="0"/>
              <a:t>1</a:t>
            </a:r>
            <a:r>
              <a:rPr lang="en-US" sz="1600" dirty="0"/>
              <a:t>, Juliana Otieno</a:t>
            </a:r>
            <a:r>
              <a:rPr lang="en-US" sz="1600" baseline="30000" dirty="0"/>
              <a:t>2</a:t>
            </a:r>
            <a:r>
              <a:rPr lang="en-US" sz="1600" dirty="0"/>
              <a:t>, Ruby Fayorsey</a:t>
            </a:r>
            <a:r>
              <a:rPr lang="en-US" sz="1600" baseline="30000" dirty="0"/>
              <a:t>1</a:t>
            </a:r>
            <a:r>
              <a:rPr lang="en-US" sz="1600" dirty="0"/>
              <a:t>, Mark Hawken</a:t>
            </a:r>
            <a:r>
              <a:rPr lang="en-US" sz="1600" baseline="30000" dirty="0"/>
              <a:t>1</a:t>
            </a:r>
            <a:r>
              <a:rPr lang="en-US" sz="1600" dirty="0"/>
              <a:t>, and Elaine </a:t>
            </a:r>
            <a:r>
              <a:rPr lang="en-US" sz="1600" dirty="0" smtClean="0"/>
              <a:t>Abrams</a:t>
            </a:r>
            <a:r>
              <a:rPr lang="en-US" sz="1600" baseline="30000" dirty="0" smtClean="0"/>
              <a:t>1</a:t>
            </a:r>
          </a:p>
          <a:p>
            <a:endParaRPr lang="en-GB" sz="1600" dirty="0"/>
          </a:p>
          <a:p>
            <a:r>
              <a:rPr lang="en-US" sz="1600" b="1" dirty="0" smtClean="0">
                <a:latin typeface="Garamond" pitchFamily="18" charset="0"/>
                <a:cs typeface="Garamond" pitchFamily="18" charset="0"/>
              </a:rPr>
              <a:t>Affiliations:</a:t>
            </a:r>
          </a:p>
          <a:p>
            <a:r>
              <a:rPr lang="en-US" sz="1600" baseline="30000" dirty="0" smtClean="0"/>
              <a:t>1</a:t>
            </a:r>
            <a:r>
              <a:rPr lang="en-US" sz="1600" dirty="0" smtClean="0"/>
              <a:t>ICAP </a:t>
            </a:r>
            <a:r>
              <a:rPr lang="en-US" sz="1600" dirty="0"/>
              <a:t>at Columbia University, </a:t>
            </a:r>
            <a:endParaRPr lang="en-US" sz="1600" dirty="0" smtClean="0"/>
          </a:p>
          <a:p>
            <a:r>
              <a:rPr lang="en-US" sz="1600" baseline="30000" dirty="0" smtClean="0"/>
              <a:t>2</a:t>
            </a:r>
            <a:r>
              <a:rPr lang="en-US" sz="1600" dirty="0" smtClean="0"/>
              <a:t>Jaramogi </a:t>
            </a:r>
            <a:r>
              <a:rPr lang="en-US" sz="1600" dirty="0" err="1"/>
              <a:t>Oginga</a:t>
            </a:r>
            <a:r>
              <a:rPr lang="en-US" sz="1600" dirty="0"/>
              <a:t> </a:t>
            </a:r>
            <a:r>
              <a:rPr lang="en-US" sz="1600" dirty="0" err="1"/>
              <a:t>Odinga</a:t>
            </a:r>
            <a:r>
              <a:rPr lang="en-US" sz="1600" dirty="0"/>
              <a:t> Teaching and Referral Hospital, Kisumu</a:t>
            </a:r>
            <a:r>
              <a:rPr lang="en-US" sz="1600" dirty="0" smtClean="0"/>
              <a:t>, Kenya</a:t>
            </a:r>
            <a:endParaRPr lang="en-GB" sz="1600" b="1" dirty="0"/>
          </a:p>
          <a:p>
            <a:endParaRPr lang="en-US" sz="1600" dirty="0" smtClean="0">
              <a:solidFill>
                <a:schemeClr val="tx1"/>
              </a:solidFill>
              <a:latin typeface="Garamond" pitchFamily="18" charset="0"/>
              <a:cs typeface="Garamond" pitchFamily="18" charset="0"/>
            </a:endParaRPr>
          </a:p>
          <a:p>
            <a:endParaRPr lang="en-GB" sz="1600" dirty="0" smtClean="0">
              <a:solidFill>
                <a:schemeClr val="tx1"/>
              </a:solidFill>
              <a:latin typeface="Garamond" pitchFamily="18" charset="0"/>
              <a:cs typeface="Garamond" pitchFamily="18" charset="0"/>
            </a:endParaRPr>
          </a:p>
          <a:p>
            <a:endParaRPr lang="en-GB" sz="1600" dirty="0" smtClean="0">
              <a:solidFill>
                <a:schemeClr val="tx1"/>
              </a:solidFill>
              <a:latin typeface="Garamond" pitchFamily="18" charset="0"/>
              <a:cs typeface="Garamond" pitchFamily="18"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0161" y="620688"/>
            <a:ext cx="3545009" cy="1440160"/>
          </a:xfrm>
          <a:prstGeom prst="rect">
            <a:avLst/>
          </a:prstGeom>
          <a:noFill/>
          <a:ln>
            <a:noFill/>
          </a:ln>
        </p:spPr>
      </p:pic>
    </p:spTree>
    <p:extLst>
      <p:ext uri="{BB962C8B-B14F-4D97-AF65-F5344CB8AC3E}">
        <p14:creationId xmlns:p14="http://schemas.microsoft.com/office/powerpoint/2010/main" val="1863641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268760"/>
          </a:xfrm>
          <a:solidFill>
            <a:srgbClr val="002060"/>
          </a:soli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04" tIns="45202" rIns="90404" bIns="45202" numCol="1" anchor="ctr" anchorCtr="0" compatLnSpc="1">
            <a:prstTxWarp prst="textNoShape">
              <a:avLst/>
            </a:prstTxWarp>
            <a:noAutofit/>
          </a:bodyPr>
          <a:lstStyle/>
          <a:p>
            <a:r>
              <a:rPr lang="en-US" sz="3200" dirty="0" smtClean="0">
                <a:solidFill>
                  <a:schemeClr val="bg1"/>
                </a:solidFill>
              </a:rPr>
              <a:t/>
            </a:r>
            <a:br>
              <a:rPr lang="en-US" sz="3200" dirty="0" smtClean="0">
                <a:solidFill>
                  <a:schemeClr val="bg1"/>
                </a:solidFill>
              </a:rPr>
            </a:br>
            <a:r>
              <a:rPr lang="en-US" sz="3200" dirty="0" smtClean="0">
                <a:solidFill>
                  <a:schemeClr val="bg1"/>
                </a:solidFill>
              </a:rPr>
              <a:t>HIV </a:t>
            </a:r>
            <a:r>
              <a:rPr lang="en-US" sz="3200" dirty="0">
                <a:solidFill>
                  <a:schemeClr val="bg1"/>
                </a:solidFill>
              </a:rPr>
              <a:t>t</a:t>
            </a:r>
            <a:r>
              <a:rPr lang="en-US" sz="3200" dirty="0" smtClean="0">
                <a:solidFill>
                  <a:schemeClr val="bg1"/>
                </a:solidFill>
              </a:rPr>
              <a:t>esting </a:t>
            </a:r>
            <a:r>
              <a:rPr lang="en-US" sz="3200" dirty="0">
                <a:solidFill>
                  <a:schemeClr val="bg1"/>
                </a:solidFill>
              </a:rPr>
              <a:t>c</a:t>
            </a:r>
            <a:r>
              <a:rPr lang="en-US" sz="3200" dirty="0" smtClean="0">
                <a:solidFill>
                  <a:schemeClr val="bg1"/>
                </a:solidFill>
              </a:rPr>
              <a:t>ascade at the multiple disease screening service, April-December 2017</a:t>
            </a:r>
            <a:r>
              <a:rPr lang="en-US" sz="3200" dirty="0">
                <a:solidFill>
                  <a:schemeClr val="bg1"/>
                </a:solidFill>
              </a:rPr>
              <a:t/>
            </a:r>
            <a:br>
              <a:rPr lang="en-US" sz="3200" dirty="0">
                <a:solidFill>
                  <a:schemeClr val="bg1"/>
                </a:solidFill>
              </a:rPr>
            </a:br>
            <a:endParaRPr lang="en-US" sz="3200" dirty="0">
              <a:solidFill>
                <a:schemeClr val="bg1"/>
              </a:solidFill>
            </a:endParaRPr>
          </a:p>
        </p:txBody>
      </p:sp>
      <p:sp>
        <p:nvSpPr>
          <p:cNvPr id="13" name="TextBox 12"/>
          <p:cNvSpPr txBox="1">
            <a:spLocks noChangeArrowheads="1"/>
          </p:cNvSpPr>
          <p:nvPr/>
        </p:nvSpPr>
        <p:spPr bwMode="auto">
          <a:xfrm>
            <a:off x="0" y="6454660"/>
            <a:ext cx="5580112" cy="39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9" tIns="45639" rIns="91279" bIns="4563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dirty="0">
                <a:solidFill>
                  <a:srgbClr val="002060"/>
                </a:solidFill>
                <a:latin typeface="Garamond" pitchFamily="18" charset="0"/>
              </a:rPr>
              <a:t>---------------------------</a:t>
            </a:r>
          </a:p>
          <a:p>
            <a:pPr eaLnBrk="1" hangingPunct="1"/>
            <a:r>
              <a:rPr lang="en-US" sz="1000" b="1" dirty="0">
                <a:solidFill>
                  <a:srgbClr val="002060"/>
                </a:solidFill>
                <a:latin typeface="Garamond" pitchFamily="18" charset="0"/>
              </a:rPr>
              <a:t>Data Source</a:t>
            </a:r>
            <a:r>
              <a:rPr lang="en-US" sz="1000" b="1" dirty="0" smtClean="0">
                <a:solidFill>
                  <a:srgbClr val="002060"/>
                </a:solidFill>
                <a:latin typeface="Garamond" pitchFamily="18" charset="0"/>
              </a:rPr>
              <a:t>: </a:t>
            </a:r>
            <a:r>
              <a:rPr lang="en-US" sz="1000" dirty="0" smtClean="0">
                <a:solidFill>
                  <a:srgbClr val="002060"/>
                </a:solidFill>
                <a:latin typeface="Garamond" pitchFamily="18" charset="0"/>
              </a:rPr>
              <a:t>HTS Registers, Linkage Registers, Health Check Registers</a:t>
            </a:r>
          </a:p>
        </p:txBody>
      </p:sp>
      <p:graphicFrame>
        <p:nvGraphicFramePr>
          <p:cNvPr id="7" name="Content Placeholder 10"/>
          <p:cNvGraphicFramePr>
            <a:graphicFrameLocks noGrp="1"/>
          </p:cNvGraphicFramePr>
          <p:nvPr>
            <p:ph idx="1"/>
            <p:extLst>
              <p:ext uri="{D42A27DB-BD31-4B8C-83A1-F6EECF244321}">
                <p14:modId xmlns:p14="http://schemas.microsoft.com/office/powerpoint/2010/main" val="2637950145"/>
              </p:ext>
            </p:extLst>
          </p:nvPr>
        </p:nvGraphicFramePr>
        <p:xfrm>
          <a:off x="457200" y="1514591"/>
          <a:ext cx="8229600" cy="514116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157694" y="1946558"/>
            <a:ext cx="646331" cy="369332"/>
          </a:xfrm>
          <a:prstGeom prst="rect">
            <a:avLst/>
          </a:prstGeom>
          <a:noFill/>
        </p:spPr>
        <p:txBody>
          <a:bodyPr wrap="none" rtlCol="0">
            <a:spAutoFit/>
          </a:bodyPr>
          <a:lstStyle/>
          <a:p>
            <a:r>
              <a:rPr lang="en-GB" b="1" dirty="0" smtClean="0">
                <a:solidFill>
                  <a:srgbClr val="000000"/>
                </a:solidFill>
                <a:latin typeface="Arial" panose="020B0604020202020204" pitchFamily="34" charset="0"/>
                <a:cs typeface="Arial" panose="020B0604020202020204" pitchFamily="34" charset="0"/>
              </a:rPr>
              <a:t>95%</a:t>
            </a:r>
            <a:endParaRPr lang="en-GB" b="1" dirty="0">
              <a:solidFill>
                <a:srgbClr val="000000"/>
              </a:solidFill>
              <a:latin typeface="Arial" panose="020B0604020202020204" pitchFamily="34" charset="0"/>
              <a:cs typeface="Arial" panose="020B0604020202020204" pitchFamily="34" charset="0"/>
            </a:endParaRPr>
          </a:p>
        </p:txBody>
      </p:sp>
      <p:sp>
        <p:nvSpPr>
          <p:cNvPr id="8" name="TextBox 7"/>
          <p:cNvSpPr txBox="1"/>
          <p:nvPr/>
        </p:nvSpPr>
        <p:spPr>
          <a:xfrm>
            <a:off x="5148064" y="1956718"/>
            <a:ext cx="774571" cy="369332"/>
          </a:xfrm>
          <a:prstGeom prst="rect">
            <a:avLst/>
          </a:prstGeom>
          <a:noFill/>
        </p:spPr>
        <p:txBody>
          <a:bodyPr wrap="none" rtlCol="0">
            <a:spAutoFit/>
          </a:bodyPr>
          <a:lstStyle/>
          <a:p>
            <a:r>
              <a:rPr lang="en-GB" b="1" dirty="0" smtClean="0">
                <a:solidFill>
                  <a:srgbClr val="000000"/>
                </a:solidFill>
                <a:latin typeface="Arial" panose="020B0604020202020204" pitchFamily="34" charset="0"/>
                <a:cs typeface="Arial" panose="020B0604020202020204" pitchFamily="34" charset="0"/>
              </a:rPr>
              <a:t>100%</a:t>
            </a:r>
            <a:endParaRPr lang="en-GB"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93989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9144000" cy="1484784"/>
          </a:xfrm>
          <a:solidFill>
            <a:srgbClr val="002060"/>
          </a:solidFill>
        </p:spPr>
        <p:txBody>
          <a:bodyPr>
            <a:noAutofit/>
          </a:bodyPr>
          <a:lstStyle/>
          <a:p>
            <a:r>
              <a:rPr lang="en-GB" sz="3200" dirty="0" smtClean="0">
                <a:solidFill>
                  <a:schemeClr val="bg1"/>
                </a:solidFill>
              </a:rPr>
              <a:t>Age and </a:t>
            </a:r>
            <a:r>
              <a:rPr lang="en-GB" sz="3200" dirty="0" smtClean="0">
                <a:solidFill>
                  <a:schemeClr val="bg1"/>
                </a:solidFill>
              </a:rPr>
              <a:t>gender of </a:t>
            </a:r>
            <a:r>
              <a:rPr lang="en-GB" sz="3200" dirty="0" smtClean="0">
                <a:solidFill>
                  <a:schemeClr val="bg1"/>
                </a:solidFill>
              </a:rPr>
              <a:t>clients tested at the multiple disease screening service April-December 2017 (n=5,919)</a:t>
            </a:r>
            <a:endParaRPr lang="en-GB" sz="3200" dirty="0">
              <a:solidFill>
                <a:schemeClr val="bg1"/>
              </a:solidFill>
            </a:endParaRPr>
          </a:p>
        </p:txBody>
      </p:sp>
      <p:cxnSp>
        <p:nvCxnSpPr>
          <p:cNvPr id="10" name="Straight Connector 9"/>
          <p:cNvCxnSpPr/>
          <p:nvPr/>
        </p:nvCxnSpPr>
        <p:spPr>
          <a:xfrm>
            <a:off x="3860304" y="2228850"/>
            <a:ext cx="0" cy="3281973"/>
          </a:xfrm>
          <a:prstGeom prst="line">
            <a:avLst/>
          </a:prstGeom>
          <a:ln w="38100">
            <a:solidFill>
              <a:srgbClr val="1D4389"/>
            </a:solidFill>
          </a:ln>
        </p:spPr>
        <p:style>
          <a:lnRef idx="1">
            <a:schemeClr val="accent1"/>
          </a:lnRef>
          <a:fillRef idx="0">
            <a:schemeClr val="accent1"/>
          </a:fillRef>
          <a:effectRef idx="0">
            <a:schemeClr val="accent1"/>
          </a:effectRef>
          <a:fontRef idx="minor">
            <a:schemeClr val="tx1"/>
          </a:fontRef>
        </p:style>
      </p:cxnSp>
      <p:sp>
        <p:nvSpPr>
          <p:cNvPr id="11" name="Text Placeholder 5"/>
          <p:cNvSpPr txBox="1">
            <a:spLocks/>
          </p:cNvSpPr>
          <p:nvPr/>
        </p:nvSpPr>
        <p:spPr bwMode="auto">
          <a:xfrm>
            <a:off x="23597" y="1640795"/>
            <a:ext cx="38862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buFontTx/>
              <a:buNone/>
            </a:pPr>
            <a:r>
              <a:rPr lang="en-GB" sz="2400" b="1" dirty="0" smtClean="0">
                <a:solidFill>
                  <a:srgbClr val="003366"/>
                </a:solidFill>
                <a:cs typeface="Garamond" pitchFamily="18" charset="0"/>
              </a:rPr>
              <a:t>Gender</a:t>
            </a:r>
            <a:endParaRPr lang="en-GB" sz="2400" b="1" dirty="0" smtClean="0">
              <a:solidFill>
                <a:srgbClr val="003366"/>
              </a:solidFill>
              <a:cs typeface="Garamond" pitchFamily="18" charset="0"/>
            </a:endParaRPr>
          </a:p>
        </p:txBody>
      </p:sp>
      <p:sp>
        <p:nvSpPr>
          <p:cNvPr id="12" name="Text Placeholder 7"/>
          <p:cNvSpPr txBox="1">
            <a:spLocks/>
          </p:cNvSpPr>
          <p:nvPr/>
        </p:nvSpPr>
        <p:spPr>
          <a:xfrm>
            <a:off x="4932040" y="1506210"/>
            <a:ext cx="3309937" cy="639762"/>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buFontTx/>
              <a:buNone/>
            </a:pPr>
            <a:r>
              <a:rPr lang="en-GB" sz="2400" b="1" dirty="0" smtClean="0">
                <a:solidFill>
                  <a:srgbClr val="003366"/>
                </a:solidFill>
                <a:cs typeface="Garamond" pitchFamily="18" charset="0"/>
              </a:rPr>
              <a:t>Age </a:t>
            </a:r>
            <a:r>
              <a:rPr lang="en-GB" sz="2400" b="1" dirty="0">
                <a:solidFill>
                  <a:srgbClr val="003366"/>
                </a:solidFill>
                <a:cs typeface="Garamond" pitchFamily="18" charset="0"/>
              </a:rPr>
              <a:t>g</a:t>
            </a:r>
            <a:r>
              <a:rPr lang="en-GB" sz="2400" b="1" dirty="0" smtClean="0">
                <a:solidFill>
                  <a:srgbClr val="003366"/>
                </a:solidFill>
                <a:cs typeface="Garamond" pitchFamily="18" charset="0"/>
              </a:rPr>
              <a:t>roup by </a:t>
            </a:r>
            <a:r>
              <a:rPr lang="en-GB" sz="2400" b="1" dirty="0" smtClean="0">
                <a:solidFill>
                  <a:srgbClr val="003366"/>
                </a:solidFill>
                <a:cs typeface="Garamond" pitchFamily="18" charset="0"/>
              </a:rPr>
              <a:t>gender</a:t>
            </a:r>
            <a:endParaRPr lang="en-GB" sz="2400" b="1" dirty="0">
              <a:solidFill>
                <a:srgbClr val="003366"/>
              </a:solidFill>
              <a:cs typeface="Garamond" pitchFamily="18" charset="0"/>
            </a:endParaRPr>
          </a:p>
        </p:txBody>
      </p:sp>
      <p:sp>
        <p:nvSpPr>
          <p:cNvPr id="15" name="TextBox 21"/>
          <p:cNvSpPr txBox="1">
            <a:spLocks noChangeArrowheads="1"/>
          </p:cNvSpPr>
          <p:nvPr/>
        </p:nvSpPr>
        <p:spPr bwMode="auto">
          <a:xfrm>
            <a:off x="-18360" y="6465118"/>
            <a:ext cx="3402012" cy="39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279" tIns="45639" rIns="91279" bIns="4563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dirty="0">
                <a:solidFill>
                  <a:srgbClr val="002060"/>
                </a:solidFill>
                <a:latin typeface="Garamond" pitchFamily="18" charset="0"/>
              </a:rPr>
              <a:t>---------------------------</a:t>
            </a:r>
          </a:p>
          <a:p>
            <a:pPr eaLnBrk="1" hangingPunct="1"/>
            <a:r>
              <a:rPr lang="en-US" sz="1000" b="1" dirty="0">
                <a:solidFill>
                  <a:srgbClr val="002060"/>
                </a:solidFill>
                <a:latin typeface="Garamond" pitchFamily="18" charset="0"/>
              </a:rPr>
              <a:t>Data Source</a:t>
            </a:r>
            <a:r>
              <a:rPr lang="en-US" sz="1000" b="1" dirty="0" smtClean="0">
                <a:solidFill>
                  <a:srgbClr val="002060"/>
                </a:solidFill>
                <a:latin typeface="Garamond" pitchFamily="18" charset="0"/>
              </a:rPr>
              <a:t>: </a:t>
            </a:r>
            <a:r>
              <a:rPr lang="en-US" sz="1000" dirty="0" err="1" smtClean="0">
                <a:solidFill>
                  <a:srgbClr val="002060"/>
                </a:solidFill>
                <a:latin typeface="Garamond" pitchFamily="18" charset="0"/>
              </a:rPr>
              <a:t>MoH</a:t>
            </a:r>
            <a:r>
              <a:rPr lang="en-US" sz="1000" dirty="0" smtClean="0">
                <a:solidFill>
                  <a:srgbClr val="002060"/>
                </a:solidFill>
                <a:latin typeface="Garamond" pitchFamily="18" charset="0"/>
              </a:rPr>
              <a:t> 362 Register</a:t>
            </a:r>
          </a:p>
        </p:txBody>
      </p:sp>
      <p:graphicFrame>
        <p:nvGraphicFramePr>
          <p:cNvPr id="16" name="Chart 15"/>
          <p:cNvGraphicFramePr>
            <a:graphicFrameLocks/>
          </p:cNvGraphicFramePr>
          <p:nvPr>
            <p:extLst>
              <p:ext uri="{D42A27DB-BD31-4B8C-83A1-F6EECF244321}">
                <p14:modId xmlns:p14="http://schemas.microsoft.com/office/powerpoint/2010/main" val="3015149191"/>
              </p:ext>
            </p:extLst>
          </p:nvPr>
        </p:nvGraphicFramePr>
        <p:xfrm>
          <a:off x="403920" y="2224658"/>
          <a:ext cx="3303984" cy="32861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p:cNvGraphicFramePr>
            <a:graphicFrameLocks/>
          </p:cNvGraphicFramePr>
          <p:nvPr>
            <p:extLst>
              <p:ext uri="{D42A27DB-BD31-4B8C-83A1-F6EECF244321}">
                <p14:modId xmlns:p14="http://schemas.microsoft.com/office/powerpoint/2010/main" val="1654959516"/>
              </p:ext>
            </p:extLst>
          </p:nvPr>
        </p:nvGraphicFramePr>
        <p:xfrm>
          <a:off x="4139952" y="2228850"/>
          <a:ext cx="4979247" cy="350440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47093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0" y="16808"/>
            <a:ext cx="9144000" cy="1251952"/>
          </a:xfrm>
          <a:solidFill>
            <a:srgbClr val="002060"/>
          </a:solidFill>
          <a:extLst>
            <a:ext uri="{91240B29-F687-4F45-9708-019B960494DF}">
              <a14:hiddenLine xmlns:a14="http://schemas.microsoft.com/office/drawing/2010/main" w="9525">
                <a:solidFill>
                  <a:srgbClr val="000000"/>
                </a:solidFill>
                <a:miter lim="800000"/>
                <a:headEnd/>
                <a:tailEnd/>
              </a14:hiddenLine>
            </a:ext>
          </a:extLst>
        </p:spPr>
        <p:txBody>
          <a:bodyPr rtlCol="0">
            <a:noAutofit/>
          </a:bodyPr>
          <a:lstStyle/>
          <a:p>
            <a:pPr defTabSz="903288">
              <a:defRPr/>
            </a:pPr>
            <a:r>
              <a:rPr lang="en-GB" altLang="en-US" sz="3200" kern="1200" dirty="0" smtClean="0">
                <a:solidFill>
                  <a:schemeClr val="bg1"/>
                </a:solidFill>
                <a:cs typeface="Garamond" pitchFamily="18" charset="0"/>
              </a:rPr>
              <a:t>Proportion of men tested at the multiple disease screening service compared to other points of service</a:t>
            </a:r>
            <a:endParaRPr lang="en-GB" altLang="en-US" sz="3200" kern="1200" dirty="0">
              <a:solidFill>
                <a:schemeClr val="bg1"/>
              </a:solidFill>
              <a:cs typeface="Garamond" pitchFamily="18" charset="0"/>
            </a:endParaRPr>
          </a:p>
        </p:txBody>
      </p:sp>
      <p:sp>
        <p:nvSpPr>
          <p:cNvPr id="4" name="Text Placeholder 3"/>
          <p:cNvSpPr>
            <a:spLocks noGrp="1"/>
          </p:cNvSpPr>
          <p:nvPr>
            <p:ph type="body" idx="1"/>
          </p:nvPr>
        </p:nvSpPr>
        <p:spPr>
          <a:xfrm>
            <a:off x="4624" y="1535118"/>
            <a:ext cx="4040188" cy="639763"/>
          </a:xfrm>
        </p:spPr>
        <p:txBody>
          <a:bodyPr/>
          <a:lstStyle/>
          <a:p>
            <a:pPr algn="ctr"/>
            <a:r>
              <a:rPr lang="en-GB" dirty="0" smtClean="0"/>
              <a:t>Gender</a:t>
            </a:r>
            <a:endParaRPr lang="en-GB" dirty="0"/>
          </a:p>
        </p:txBody>
      </p:sp>
      <p:sp>
        <p:nvSpPr>
          <p:cNvPr id="6" name="Text Placeholder 5"/>
          <p:cNvSpPr>
            <a:spLocks noGrp="1"/>
          </p:cNvSpPr>
          <p:nvPr>
            <p:ph type="body" sz="quarter" idx="3"/>
          </p:nvPr>
        </p:nvSpPr>
        <p:spPr>
          <a:xfrm>
            <a:off x="4641870" y="1454800"/>
            <a:ext cx="4041774" cy="639763"/>
          </a:xfrm>
        </p:spPr>
        <p:txBody>
          <a:bodyPr/>
          <a:lstStyle/>
          <a:p>
            <a:pPr algn="ctr"/>
            <a:r>
              <a:rPr lang="en-GB" dirty="0" smtClean="0"/>
              <a:t>Age group for males</a:t>
            </a:r>
            <a:endParaRPr lang="en-GB" dirty="0"/>
          </a:p>
        </p:txBody>
      </p:sp>
      <p:sp>
        <p:nvSpPr>
          <p:cNvPr id="8" name="TextBox 7"/>
          <p:cNvSpPr txBox="1">
            <a:spLocks noChangeArrowheads="1"/>
          </p:cNvSpPr>
          <p:nvPr/>
        </p:nvSpPr>
        <p:spPr bwMode="auto">
          <a:xfrm>
            <a:off x="0" y="6485438"/>
            <a:ext cx="5580112" cy="39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9" tIns="45639" rIns="91279" bIns="4563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dirty="0" smtClean="0">
                <a:solidFill>
                  <a:srgbClr val="002060"/>
                </a:solidFill>
                <a:latin typeface="Garamond" pitchFamily="18" charset="0"/>
              </a:rPr>
              <a:t>---------------------------</a:t>
            </a:r>
          </a:p>
          <a:p>
            <a:pPr eaLnBrk="1" hangingPunct="1"/>
            <a:r>
              <a:rPr lang="en-US" sz="1000" b="1" dirty="0" smtClean="0">
                <a:solidFill>
                  <a:srgbClr val="002060"/>
                </a:solidFill>
                <a:latin typeface="Garamond" pitchFamily="18" charset="0"/>
              </a:rPr>
              <a:t>Data Source: </a:t>
            </a:r>
            <a:r>
              <a:rPr lang="en-US" sz="1000" b="1" dirty="0" err="1" smtClean="0">
                <a:solidFill>
                  <a:srgbClr val="002060"/>
                </a:solidFill>
                <a:latin typeface="Garamond" pitchFamily="18" charset="0"/>
              </a:rPr>
              <a:t>MoH</a:t>
            </a:r>
            <a:r>
              <a:rPr lang="en-US" sz="1000" b="1" dirty="0" smtClean="0">
                <a:solidFill>
                  <a:srgbClr val="002060"/>
                </a:solidFill>
                <a:latin typeface="Garamond" pitchFamily="18" charset="0"/>
              </a:rPr>
              <a:t> </a:t>
            </a:r>
            <a:r>
              <a:rPr lang="en-US" sz="1000" dirty="0" smtClean="0">
                <a:solidFill>
                  <a:srgbClr val="002060"/>
                </a:solidFill>
                <a:latin typeface="Garamond" pitchFamily="18" charset="0"/>
              </a:rPr>
              <a:t>HTS Registers April-December 2017</a:t>
            </a:r>
          </a:p>
        </p:txBody>
      </p:sp>
      <p:cxnSp>
        <p:nvCxnSpPr>
          <p:cNvPr id="15" name="Straight Connector 14"/>
          <p:cNvCxnSpPr/>
          <p:nvPr/>
        </p:nvCxnSpPr>
        <p:spPr>
          <a:xfrm>
            <a:off x="4283968" y="2348880"/>
            <a:ext cx="0" cy="3281973"/>
          </a:xfrm>
          <a:prstGeom prst="line">
            <a:avLst/>
          </a:prstGeom>
          <a:ln w="38100">
            <a:solidFill>
              <a:srgbClr val="1D4389"/>
            </a:solidFill>
          </a:ln>
        </p:spPr>
        <p:style>
          <a:lnRef idx="1">
            <a:schemeClr val="accent1"/>
          </a:lnRef>
          <a:fillRef idx="0">
            <a:schemeClr val="accent1"/>
          </a:fillRef>
          <a:effectRef idx="0">
            <a:schemeClr val="accent1"/>
          </a:effectRef>
          <a:fontRef idx="minor">
            <a:schemeClr val="tx1"/>
          </a:fontRef>
        </p:style>
      </p:cxnSp>
      <p:graphicFrame>
        <p:nvGraphicFramePr>
          <p:cNvPr id="10" name="Content Placeholder 9"/>
          <p:cNvGraphicFramePr>
            <a:graphicFrameLocks noGrp="1"/>
          </p:cNvGraphicFramePr>
          <p:nvPr>
            <p:ph sz="half" idx="2"/>
            <p:extLst>
              <p:ext uri="{D42A27DB-BD31-4B8C-83A1-F6EECF244321}">
                <p14:modId xmlns:p14="http://schemas.microsoft.com/office/powerpoint/2010/main" val="3301215008"/>
              </p:ext>
            </p:extLst>
          </p:nvPr>
        </p:nvGraphicFramePr>
        <p:xfrm>
          <a:off x="-252536" y="2327176"/>
          <a:ext cx="4320480" cy="35612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1"/>
          <p:cNvGraphicFramePr>
            <a:graphicFrameLocks noGrp="1"/>
          </p:cNvGraphicFramePr>
          <p:nvPr>
            <p:ph sz="quarter" idx="4"/>
            <p:extLst>
              <p:ext uri="{D42A27DB-BD31-4B8C-83A1-F6EECF244321}">
                <p14:modId xmlns:p14="http://schemas.microsoft.com/office/powerpoint/2010/main" val="752336518"/>
              </p:ext>
            </p:extLst>
          </p:nvPr>
        </p:nvGraphicFramePr>
        <p:xfrm>
          <a:off x="4355977" y="2348879"/>
          <a:ext cx="5040560" cy="377728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928790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1268760"/>
          </a:xfrm>
          <a:solidFill>
            <a:srgbClr val="002060"/>
          </a:soli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04" tIns="45202" rIns="90404" bIns="45202" numCol="1" anchor="ctr" anchorCtr="0" compatLnSpc="1">
            <a:prstTxWarp prst="textNoShape">
              <a:avLst/>
            </a:prstTxWarp>
            <a:noAutofit/>
          </a:bodyPr>
          <a:lstStyle/>
          <a:p>
            <a:r>
              <a:rPr lang="en-US" sz="2800" dirty="0" smtClean="0">
                <a:solidFill>
                  <a:schemeClr val="bg1"/>
                </a:solidFill>
              </a:rPr>
              <a:t>HIV </a:t>
            </a:r>
            <a:r>
              <a:rPr lang="en-US" sz="2800" dirty="0">
                <a:solidFill>
                  <a:schemeClr val="bg1"/>
                </a:solidFill>
              </a:rPr>
              <a:t>t</a:t>
            </a:r>
            <a:r>
              <a:rPr lang="en-US" sz="2800" dirty="0" smtClean="0">
                <a:solidFill>
                  <a:schemeClr val="bg1"/>
                </a:solidFill>
              </a:rPr>
              <a:t>esting positivity yield among all tested at multiple disease screening service compared to other points of service</a:t>
            </a:r>
            <a:endParaRPr lang="en-US" sz="2800" dirty="0">
              <a:solidFill>
                <a:schemeClr val="bg1"/>
              </a:solidFill>
            </a:endParaRPr>
          </a:p>
        </p:txBody>
      </p:sp>
      <p:sp>
        <p:nvSpPr>
          <p:cNvPr id="13" name="TextBox 12"/>
          <p:cNvSpPr txBox="1">
            <a:spLocks noChangeArrowheads="1"/>
          </p:cNvSpPr>
          <p:nvPr/>
        </p:nvSpPr>
        <p:spPr bwMode="auto">
          <a:xfrm>
            <a:off x="0" y="6485438"/>
            <a:ext cx="7452320" cy="39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9" tIns="45639" rIns="91279" bIns="4563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dirty="0">
                <a:solidFill>
                  <a:srgbClr val="002060"/>
                </a:solidFill>
                <a:latin typeface="Garamond" pitchFamily="18" charset="0"/>
              </a:rPr>
              <a:t>---------------------------</a:t>
            </a:r>
          </a:p>
          <a:p>
            <a:pPr eaLnBrk="1" hangingPunct="1"/>
            <a:r>
              <a:rPr lang="en-US" sz="1000" b="1" dirty="0">
                <a:solidFill>
                  <a:srgbClr val="002060"/>
                </a:solidFill>
                <a:latin typeface="Garamond" pitchFamily="18" charset="0"/>
              </a:rPr>
              <a:t>Data Source</a:t>
            </a:r>
            <a:r>
              <a:rPr lang="en-US" sz="1000" b="1" dirty="0" smtClean="0">
                <a:solidFill>
                  <a:srgbClr val="002060"/>
                </a:solidFill>
                <a:latin typeface="Garamond" pitchFamily="18" charset="0"/>
              </a:rPr>
              <a:t>: </a:t>
            </a:r>
            <a:r>
              <a:rPr lang="en-US" sz="1000" dirty="0" smtClean="0">
                <a:solidFill>
                  <a:srgbClr val="002060"/>
                </a:solidFill>
                <a:latin typeface="Garamond" pitchFamily="18" charset="0"/>
              </a:rPr>
              <a:t>HTS Registers, Linkage Registers, Health Check Registers April-December 2017</a:t>
            </a:r>
            <a:endParaRPr lang="en-US" sz="1000" dirty="0">
              <a:solidFill>
                <a:srgbClr val="002060"/>
              </a:solidFill>
              <a:latin typeface="Garamond" pitchFamily="18" charset="0"/>
            </a:endParaRPr>
          </a:p>
        </p:txBody>
      </p:sp>
      <p:graphicFrame>
        <p:nvGraphicFramePr>
          <p:cNvPr id="6" name="Content Placeholder 9"/>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7995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68"/>
            <a:ext cx="9144000" cy="1699240"/>
          </a:xfrm>
          <a:solidFill>
            <a:srgbClr val="002060"/>
          </a:soli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04" tIns="45202" rIns="90404" bIns="45202" numCol="1" anchor="ctr" anchorCtr="0" compatLnSpc="1">
            <a:prstTxWarp prst="textNoShape">
              <a:avLst/>
            </a:prstTxWarp>
            <a:noAutofit/>
          </a:bodyPr>
          <a:lstStyle/>
          <a:p>
            <a:r>
              <a:rPr lang="en-US" sz="3200" dirty="0" smtClean="0">
                <a:solidFill>
                  <a:schemeClr val="bg1"/>
                </a:solidFill>
              </a:rPr>
              <a:t/>
            </a:r>
            <a:br>
              <a:rPr lang="en-US" sz="3200" dirty="0" smtClean="0">
                <a:solidFill>
                  <a:schemeClr val="bg1"/>
                </a:solidFill>
              </a:rPr>
            </a:br>
            <a:r>
              <a:rPr lang="en-US" sz="3200" dirty="0" smtClean="0">
                <a:solidFill>
                  <a:schemeClr val="bg1"/>
                </a:solidFill>
              </a:rPr>
              <a:t>Proportion of men accessing services at the multiple disease </a:t>
            </a:r>
            <a:r>
              <a:rPr lang="en-US" sz="3200" dirty="0">
                <a:solidFill>
                  <a:schemeClr val="bg1"/>
                </a:solidFill>
              </a:rPr>
              <a:t>s</a:t>
            </a:r>
            <a:r>
              <a:rPr lang="en-US" sz="3200" dirty="0" smtClean="0">
                <a:solidFill>
                  <a:schemeClr val="bg1"/>
                </a:solidFill>
              </a:rPr>
              <a:t>creening service</a:t>
            </a:r>
            <a:br>
              <a:rPr lang="en-US" sz="3200" dirty="0" smtClean="0">
                <a:solidFill>
                  <a:schemeClr val="bg1"/>
                </a:solidFill>
              </a:rPr>
            </a:br>
            <a:r>
              <a:rPr lang="en-GB" sz="3200" b="1" dirty="0">
                <a:solidFill>
                  <a:schemeClr val="bg1"/>
                </a:solidFill>
              </a:rPr>
              <a:t>(</a:t>
            </a:r>
            <a:r>
              <a:rPr lang="en-GB" sz="3200" b="1" dirty="0" smtClean="0">
                <a:solidFill>
                  <a:schemeClr val="bg1"/>
                </a:solidFill>
              </a:rPr>
              <a:t>n=5,919)</a:t>
            </a:r>
            <a:r>
              <a:rPr lang="en-US" sz="3200" dirty="0">
                <a:solidFill>
                  <a:schemeClr val="bg1"/>
                </a:solidFill>
              </a:rPr>
              <a:t/>
            </a:r>
            <a:br>
              <a:rPr lang="en-US" sz="3200" dirty="0">
                <a:solidFill>
                  <a:schemeClr val="bg1"/>
                </a:solidFill>
              </a:rPr>
            </a:br>
            <a:endParaRPr lang="en-GB" sz="3200" dirty="0">
              <a:solidFill>
                <a:schemeClr val="bg1"/>
              </a:solidFill>
            </a:endParaRPr>
          </a:p>
        </p:txBody>
      </p:sp>
      <p:sp>
        <p:nvSpPr>
          <p:cNvPr id="7" name="Text Placeholder 3"/>
          <p:cNvSpPr txBox="1">
            <a:spLocks/>
          </p:cNvSpPr>
          <p:nvPr/>
        </p:nvSpPr>
        <p:spPr bwMode="auto">
          <a:xfrm>
            <a:off x="51480" y="1844824"/>
            <a:ext cx="2936344" cy="410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04" tIns="45202" rIns="90404" bIns="45202" numCol="1" anchor="t" anchorCtr="0" compatLnSpc="1">
            <a:prstTxWarp prst="textNoShape">
              <a:avLst/>
            </a:prstTxWarp>
            <a:normAutofit fontScale="77500" lnSpcReduction="20000"/>
          </a:bodyPr>
          <a:lstStyle>
            <a:lvl1pPr marL="339015" indent="-339015" algn="l" rtl="0" eaLnBrk="1" fontAlgn="base" hangingPunct="1">
              <a:spcBef>
                <a:spcPct val="20000"/>
              </a:spcBef>
              <a:spcAft>
                <a:spcPct val="0"/>
              </a:spcAft>
              <a:buChar char="•"/>
              <a:defRPr sz="3200">
                <a:solidFill>
                  <a:schemeClr val="tx1"/>
                </a:solidFill>
                <a:latin typeface="+mn-lt"/>
                <a:ea typeface="+mn-ea"/>
                <a:cs typeface="+mn-cs"/>
              </a:defRPr>
            </a:lvl1pPr>
            <a:lvl2pPr marL="734532" indent="-282512" algn="l" rtl="0" eaLnBrk="1" fontAlgn="base" hangingPunct="1">
              <a:spcBef>
                <a:spcPct val="20000"/>
              </a:spcBef>
              <a:spcAft>
                <a:spcPct val="0"/>
              </a:spcAft>
              <a:buChar char="–"/>
              <a:defRPr sz="2700">
                <a:solidFill>
                  <a:schemeClr val="tx1"/>
                </a:solidFill>
                <a:latin typeface="+mn-lt"/>
                <a:cs typeface="+mn-cs"/>
              </a:defRPr>
            </a:lvl2pPr>
            <a:lvl3pPr marL="1130049" indent="-226010" algn="l" rtl="0" eaLnBrk="1" fontAlgn="base" hangingPunct="1">
              <a:spcBef>
                <a:spcPct val="20000"/>
              </a:spcBef>
              <a:spcAft>
                <a:spcPct val="0"/>
              </a:spcAft>
              <a:buChar char="•"/>
              <a:defRPr sz="2400">
                <a:solidFill>
                  <a:schemeClr val="tx1"/>
                </a:solidFill>
                <a:latin typeface="+mn-lt"/>
                <a:cs typeface="+mn-cs"/>
              </a:defRPr>
            </a:lvl3pPr>
            <a:lvl4pPr marL="1582068" indent="-226010" algn="l" rtl="0" eaLnBrk="1" fontAlgn="base" hangingPunct="1">
              <a:spcBef>
                <a:spcPct val="20000"/>
              </a:spcBef>
              <a:spcAft>
                <a:spcPct val="0"/>
              </a:spcAft>
              <a:buChar char="–"/>
              <a:defRPr sz="2000">
                <a:solidFill>
                  <a:schemeClr val="tx1"/>
                </a:solidFill>
                <a:latin typeface="+mn-lt"/>
                <a:cs typeface="+mn-cs"/>
              </a:defRPr>
            </a:lvl4pPr>
            <a:lvl5pPr marL="2034088" indent="-226010" algn="l" rtl="0" eaLnBrk="1" fontAlgn="base" hangingPunct="1">
              <a:spcBef>
                <a:spcPct val="20000"/>
              </a:spcBef>
              <a:spcAft>
                <a:spcPct val="0"/>
              </a:spcAft>
              <a:buChar char="»"/>
              <a:defRPr sz="2000">
                <a:solidFill>
                  <a:schemeClr val="tx1"/>
                </a:solidFill>
                <a:latin typeface="+mn-lt"/>
                <a:cs typeface="+mn-cs"/>
              </a:defRPr>
            </a:lvl5pPr>
            <a:lvl6pPr marL="2486108" indent="-226010" algn="l" rtl="0" eaLnBrk="1" fontAlgn="base" hangingPunct="1">
              <a:spcBef>
                <a:spcPct val="20000"/>
              </a:spcBef>
              <a:spcAft>
                <a:spcPct val="0"/>
              </a:spcAft>
              <a:buChar char="»"/>
              <a:defRPr sz="2000">
                <a:solidFill>
                  <a:schemeClr val="tx1"/>
                </a:solidFill>
                <a:latin typeface="+mn-lt"/>
                <a:cs typeface="+mn-cs"/>
              </a:defRPr>
            </a:lvl6pPr>
            <a:lvl7pPr marL="2938127" indent="-226010" algn="l" rtl="0" eaLnBrk="1" fontAlgn="base" hangingPunct="1">
              <a:spcBef>
                <a:spcPct val="20000"/>
              </a:spcBef>
              <a:spcAft>
                <a:spcPct val="0"/>
              </a:spcAft>
              <a:buChar char="»"/>
              <a:defRPr sz="2000">
                <a:solidFill>
                  <a:schemeClr val="tx1"/>
                </a:solidFill>
                <a:latin typeface="+mn-lt"/>
                <a:cs typeface="+mn-cs"/>
              </a:defRPr>
            </a:lvl7pPr>
            <a:lvl8pPr marL="3390147" indent="-226010" algn="l" rtl="0" eaLnBrk="1" fontAlgn="base" hangingPunct="1">
              <a:spcBef>
                <a:spcPct val="20000"/>
              </a:spcBef>
              <a:spcAft>
                <a:spcPct val="0"/>
              </a:spcAft>
              <a:buChar char="»"/>
              <a:defRPr sz="2000">
                <a:solidFill>
                  <a:schemeClr val="tx1"/>
                </a:solidFill>
                <a:latin typeface="+mn-lt"/>
                <a:cs typeface="+mn-cs"/>
              </a:defRPr>
            </a:lvl8pPr>
            <a:lvl9pPr marL="3842167" indent="-226010" algn="l" rtl="0" eaLnBrk="1" fontAlgn="base" hangingPunct="1">
              <a:spcBef>
                <a:spcPct val="20000"/>
              </a:spcBef>
              <a:spcAft>
                <a:spcPct val="0"/>
              </a:spcAft>
              <a:buChar char="»"/>
              <a:defRPr sz="2000">
                <a:solidFill>
                  <a:schemeClr val="tx1"/>
                </a:solidFill>
                <a:latin typeface="+mn-lt"/>
                <a:cs typeface="+mn-cs"/>
              </a:defRPr>
            </a:lvl9pPr>
          </a:lstStyle>
          <a:p>
            <a:pPr marL="0" indent="0" algn="ctr">
              <a:buNone/>
            </a:pPr>
            <a:r>
              <a:rPr lang="en-US" dirty="0" smtClean="0">
                <a:latin typeface="Garamond" pitchFamily="18" charset="0"/>
              </a:rPr>
              <a:t>Weekdays</a:t>
            </a:r>
            <a:endParaRPr lang="en-US" dirty="0">
              <a:latin typeface="Garamond" pitchFamily="18" charset="0"/>
            </a:endParaRPr>
          </a:p>
        </p:txBody>
      </p:sp>
      <p:sp>
        <p:nvSpPr>
          <p:cNvPr id="8" name="Text Placeholder 3"/>
          <p:cNvSpPr txBox="1">
            <a:spLocks/>
          </p:cNvSpPr>
          <p:nvPr/>
        </p:nvSpPr>
        <p:spPr bwMode="auto">
          <a:xfrm>
            <a:off x="3059832" y="1844824"/>
            <a:ext cx="2936344" cy="410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04" tIns="45202" rIns="90404" bIns="45202" numCol="1" anchor="t" anchorCtr="0" compatLnSpc="1">
            <a:prstTxWarp prst="textNoShape">
              <a:avLst/>
            </a:prstTxWarp>
            <a:normAutofit fontScale="77500" lnSpcReduction="20000"/>
          </a:bodyPr>
          <a:lstStyle>
            <a:lvl1pPr marL="339015" indent="-339015" algn="l" rtl="0" eaLnBrk="1" fontAlgn="base" hangingPunct="1">
              <a:spcBef>
                <a:spcPct val="20000"/>
              </a:spcBef>
              <a:spcAft>
                <a:spcPct val="0"/>
              </a:spcAft>
              <a:buChar char="•"/>
              <a:defRPr sz="3200">
                <a:solidFill>
                  <a:schemeClr val="tx1"/>
                </a:solidFill>
                <a:latin typeface="+mn-lt"/>
                <a:ea typeface="+mn-ea"/>
                <a:cs typeface="+mn-cs"/>
              </a:defRPr>
            </a:lvl1pPr>
            <a:lvl2pPr marL="734532" indent="-282512" algn="l" rtl="0" eaLnBrk="1" fontAlgn="base" hangingPunct="1">
              <a:spcBef>
                <a:spcPct val="20000"/>
              </a:spcBef>
              <a:spcAft>
                <a:spcPct val="0"/>
              </a:spcAft>
              <a:buChar char="–"/>
              <a:defRPr sz="2700">
                <a:solidFill>
                  <a:schemeClr val="tx1"/>
                </a:solidFill>
                <a:latin typeface="+mn-lt"/>
                <a:cs typeface="+mn-cs"/>
              </a:defRPr>
            </a:lvl2pPr>
            <a:lvl3pPr marL="1130049" indent="-226010" algn="l" rtl="0" eaLnBrk="1" fontAlgn="base" hangingPunct="1">
              <a:spcBef>
                <a:spcPct val="20000"/>
              </a:spcBef>
              <a:spcAft>
                <a:spcPct val="0"/>
              </a:spcAft>
              <a:buChar char="•"/>
              <a:defRPr sz="2400">
                <a:solidFill>
                  <a:schemeClr val="tx1"/>
                </a:solidFill>
                <a:latin typeface="+mn-lt"/>
                <a:cs typeface="+mn-cs"/>
              </a:defRPr>
            </a:lvl3pPr>
            <a:lvl4pPr marL="1582068" indent="-226010" algn="l" rtl="0" eaLnBrk="1" fontAlgn="base" hangingPunct="1">
              <a:spcBef>
                <a:spcPct val="20000"/>
              </a:spcBef>
              <a:spcAft>
                <a:spcPct val="0"/>
              </a:spcAft>
              <a:buChar char="–"/>
              <a:defRPr sz="2000">
                <a:solidFill>
                  <a:schemeClr val="tx1"/>
                </a:solidFill>
                <a:latin typeface="+mn-lt"/>
                <a:cs typeface="+mn-cs"/>
              </a:defRPr>
            </a:lvl4pPr>
            <a:lvl5pPr marL="2034088" indent="-226010" algn="l" rtl="0" eaLnBrk="1" fontAlgn="base" hangingPunct="1">
              <a:spcBef>
                <a:spcPct val="20000"/>
              </a:spcBef>
              <a:spcAft>
                <a:spcPct val="0"/>
              </a:spcAft>
              <a:buChar char="»"/>
              <a:defRPr sz="2000">
                <a:solidFill>
                  <a:schemeClr val="tx1"/>
                </a:solidFill>
                <a:latin typeface="+mn-lt"/>
                <a:cs typeface="+mn-cs"/>
              </a:defRPr>
            </a:lvl5pPr>
            <a:lvl6pPr marL="2486108" indent="-226010" algn="l" rtl="0" eaLnBrk="1" fontAlgn="base" hangingPunct="1">
              <a:spcBef>
                <a:spcPct val="20000"/>
              </a:spcBef>
              <a:spcAft>
                <a:spcPct val="0"/>
              </a:spcAft>
              <a:buChar char="»"/>
              <a:defRPr sz="2000">
                <a:solidFill>
                  <a:schemeClr val="tx1"/>
                </a:solidFill>
                <a:latin typeface="+mn-lt"/>
                <a:cs typeface="+mn-cs"/>
              </a:defRPr>
            </a:lvl6pPr>
            <a:lvl7pPr marL="2938127" indent="-226010" algn="l" rtl="0" eaLnBrk="1" fontAlgn="base" hangingPunct="1">
              <a:spcBef>
                <a:spcPct val="20000"/>
              </a:spcBef>
              <a:spcAft>
                <a:spcPct val="0"/>
              </a:spcAft>
              <a:buChar char="»"/>
              <a:defRPr sz="2000">
                <a:solidFill>
                  <a:schemeClr val="tx1"/>
                </a:solidFill>
                <a:latin typeface="+mn-lt"/>
                <a:cs typeface="+mn-cs"/>
              </a:defRPr>
            </a:lvl7pPr>
            <a:lvl8pPr marL="3390147" indent="-226010" algn="l" rtl="0" eaLnBrk="1" fontAlgn="base" hangingPunct="1">
              <a:spcBef>
                <a:spcPct val="20000"/>
              </a:spcBef>
              <a:spcAft>
                <a:spcPct val="0"/>
              </a:spcAft>
              <a:buChar char="»"/>
              <a:defRPr sz="2000">
                <a:solidFill>
                  <a:schemeClr val="tx1"/>
                </a:solidFill>
                <a:latin typeface="+mn-lt"/>
                <a:cs typeface="+mn-cs"/>
              </a:defRPr>
            </a:lvl8pPr>
            <a:lvl9pPr marL="3842167" indent="-226010" algn="l" rtl="0" eaLnBrk="1" fontAlgn="base" hangingPunct="1">
              <a:spcBef>
                <a:spcPct val="20000"/>
              </a:spcBef>
              <a:spcAft>
                <a:spcPct val="0"/>
              </a:spcAft>
              <a:buChar char="»"/>
              <a:defRPr sz="2000">
                <a:solidFill>
                  <a:schemeClr val="tx1"/>
                </a:solidFill>
                <a:latin typeface="+mn-lt"/>
                <a:cs typeface="+mn-cs"/>
              </a:defRPr>
            </a:lvl9pPr>
          </a:lstStyle>
          <a:p>
            <a:pPr marL="0" indent="0" algn="ctr">
              <a:buNone/>
            </a:pPr>
            <a:r>
              <a:rPr lang="en-US" dirty="0" smtClean="0">
                <a:latin typeface="Garamond" pitchFamily="18" charset="0"/>
              </a:rPr>
              <a:t>Evenings</a:t>
            </a:r>
            <a:endParaRPr lang="en-US" dirty="0">
              <a:latin typeface="Garamond" pitchFamily="18" charset="0"/>
            </a:endParaRPr>
          </a:p>
        </p:txBody>
      </p:sp>
      <p:sp>
        <p:nvSpPr>
          <p:cNvPr id="9" name="Text Placeholder 3"/>
          <p:cNvSpPr txBox="1">
            <a:spLocks/>
          </p:cNvSpPr>
          <p:nvPr/>
        </p:nvSpPr>
        <p:spPr bwMode="auto">
          <a:xfrm>
            <a:off x="6244168" y="1844824"/>
            <a:ext cx="2936344" cy="410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04" tIns="45202" rIns="90404" bIns="45202" numCol="1" anchor="t" anchorCtr="0" compatLnSpc="1">
            <a:prstTxWarp prst="textNoShape">
              <a:avLst/>
            </a:prstTxWarp>
            <a:normAutofit fontScale="77500" lnSpcReduction="20000"/>
          </a:bodyPr>
          <a:lstStyle>
            <a:lvl1pPr marL="339015" indent="-339015" algn="l" rtl="0" eaLnBrk="1" fontAlgn="base" hangingPunct="1">
              <a:spcBef>
                <a:spcPct val="20000"/>
              </a:spcBef>
              <a:spcAft>
                <a:spcPct val="0"/>
              </a:spcAft>
              <a:buChar char="•"/>
              <a:defRPr sz="3200">
                <a:solidFill>
                  <a:schemeClr val="tx1"/>
                </a:solidFill>
                <a:latin typeface="+mn-lt"/>
                <a:ea typeface="+mn-ea"/>
                <a:cs typeface="+mn-cs"/>
              </a:defRPr>
            </a:lvl1pPr>
            <a:lvl2pPr marL="734532" indent="-282512" algn="l" rtl="0" eaLnBrk="1" fontAlgn="base" hangingPunct="1">
              <a:spcBef>
                <a:spcPct val="20000"/>
              </a:spcBef>
              <a:spcAft>
                <a:spcPct val="0"/>
              </a:spcAft>
              <a:buChar char="–"/>
              <a:defRPr sz="2700">
                <a:solidFill>
                  <a:schemeClr val="tx1"/>
                </a:solidFill>
                <a:latin typeface="+mn-lt"/>
                <a:cs typeface="+mn-cs"/>
              </a:defRPr>
            </a:lvl2pPr>
            <a:lvl3pPr marL="1130049" indent="-226010" algn="l" rtl="0" eaLnBrk="1" fontAlgn="base" hangingPunct="1">
              <a:spcBef>
                <a:spcPct val="20000"/>
              </a:spcBef>
              <a:spcAft>
                <a:spcPct val="0"/>
              </a:spcAft>
              <a:buChar char="•"/>
              <a:defRPr sz="2400">
                <a:solidFill>
                  <a:schemeClr val="tx1"/>
                </a:solidFill>
                <a:latin typeface="+mn-lt"/>
                <a:cs typeface="+mn-cs"/>
              </a:defRPr>
            </a:lvl3pPr>
            <a:lvl4pPr marL="1582068" indent="-226010" algn="l" rtl="0" eaLnBrk="1" fontAlgn="base" hangingPunct="1">
              <a:spcBef>
                <a:spcPct val="20000"/>
              </a:spcBef>
              <a:spcAft>
                <a:spcPct val="0"/>
              </a:spcAft>
              <a:buChar char="–"/>
              <a:defRPr sz="2000">
                <a:solidFill>
                  <a:schemeClr val="tx1"/>
                </a:solidFill>
                <a:latin typeface="+mn-lt"/>
                <a:cs typeface="+mn-cs"/>
              </a:defRPr>
            </a:lvl4pPr>
            <a:lvl5pPr marL="2034088" indent="-226010" algn="l" rtl="0" eaLnBrk="1" fontAlgn="base" hangingPunct="1">
              <a:spcBef>
                <a:spcPct val="20000"/>
              </a:spcBef>
              <a:spcAft>
                <a:spcPct val="0"/>
              </a:spcAft>
              <a:buChar char="»"/>
              <a:defRPr sz="2000">
                <a:solidFill>
                  <a:schemeClr val="tx1"/>
                </a:solidFill>
                <a:latin typeface="+mn-lt"/>
                <a:cs typeface="+mn-cs"/>
              </a:defRPr>
            </a:lvl5pPr>
            <a:lvl6pPr marL="2486108" indent="-226010" algn="l" rtl="0" eaLnBrk="1" fontAlgn="base" hangingPunct="1">
              <a:spcBef>
                <a:spcPct val="20000"/>
              </a:spcBef>
              <a:spcAft>
                <a:spcPct val="0"/>
              </a:spcAft>
              <a:buChar char="»"/>
              <a:defRPr sz="2000">
                <a:solidFill>
                  <a:schemeClr val="tx1"/>
                </a:solidFill>
                <a:latin typeface="+mn-lt"/>
                <a:cs typeface="+mn-cs"/>
              </a:defRPr>
            </a:lvl6pPr>
            <a:lvl7pPr marL="2938127" indent="-226010" algn="l" rtl="0" eaLnBrk="1" fontAlgn="base" hangingPunct="1">
              <a:spcBef>
                <a:spcPct val="20000"/>
              </a:spcBef>
              <a:spcAft>
                <a:spcPct val="0"/>
              </a:spcAft>
              <a:buChar char="»"/>
              <a:defRPr sz="2000">
                <a:solidFill>
                  <a:schemeClr val="tx1"/>
                </a:solidFill>
                <a:latin typeface="+mn-lt"/>
                <a:cs typeface="+mn-cs"/>
              </a:defRPr>
            </a:lvl7pPr>
            <a:lvl8pPr marL="3390147" indent="-226010" algn="l" rtl="0" eaLnBrk="1" fontAlgn="base" hangingPunct="1">
              <a:spcBef>
                <a:spcPct val="20000"/>
              </a:spcBef>
              <a:spcAft>
                <a:spcPct val="0"/>
              </a:spcAft>
              <a:buChar char="»"/>
              <a:defRPr sz="2000">
                <a:solidFill>
                  <a:schemeClr val="tx1"/>
                </a:solidFill>
                <a:latin typeface="+mn-lt"/>
                <a:cs typeface="+mn-cs"/>
              </a:defRPr>
            </a:lvl8pPr>
            <a:lvl9pPr marL="3842167" indent="-226010" algn="l" rtl="0" eaLnBrk="1" fontAlgn="base" hangingPunct="1">
              <a:spcBef>
                <a:spcPct val="20000"/>
              </a:spcBef>
              <a:spcAft>
                <a:spcPct val="0"/>
              </a:spcAft>
              <a:buChar char="»"/>
              <a:defRPr sz="2000">
                <a:solidFill>
                  <a:schemeClr val="tx1"/>
                </a:solidFill>
                <a:latin typeface="+mn-lt"/>
                <a:cs typeface="+mn-cs"/>
              </a:defRPr>
            </a:lvl9pPr>
          </a:lstStyle>
          <a:p>
            <a:pPr marL="0" indent="0" algn="ctr">
              <a:buNone/>
            </a:pPr>
            <a:r>
              <a:rPr lang="en-US" dirty="0" smtClean="0">
                <a:latin typeface="Garamond" pitchFamily="18" charset="0"/>
              </a:rPr>
              <a:t>Weekends</a:t>
            </a:r>
            <a:endParaRPr lang="en-US" dirty="0">
              <a:latin typeface="Garamond" pitchFamily="18" charset="0"/>
            </a:endParaRPr>
          </a:p>
        </p:txBody>
      </p:sp>
      <p:cxnSp>
        <p:nvCxnSpPr>
          <p:cNvPr id="17" name="Straight Connector 16"/>
          <p:cNvCxnSpPr/>
          <p:nvPr/>
        </p:nvCxnSpPr>
        <p:spPr>
          <a:xfrm>
            <a:off x="2915816" y="2808655"/>
            <a:ext cx="0" cy="2465795"/>
          </a:xfrm>
          <a:prstGeom prst="line">
            <a:avLst/>
          </a:prstGeom>
          <a:ln w="38100">
            <a:solidFill>
              <a:srgbClr val="1D4389"/>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084168" y="2780928"/>
            <a:ext cx="0" cy="2465795"/>
          </a:xfrm>
          <a:prstGeom prst="line">
            <a:avLst/>
          </a:prstGeom>
          <a:ln w="38100">
            <a:solidFill>
              <a:srgbClr val="1D4389"/>
            </a:solidFill>
          </a:ln>
        </p:spPr>
        <p:style>
          <a:lnRef idx="1">
            <a:schemeClr val="accent1"/>
          </a:lnRef>
          <a:fillRef idx="0">
            <a:schemeClr val="accent1"/>
          </a:fillRef>
          <a:effectRef idx="0">
            <a:schemeClr val="accent1"/>
          </a:effectRef>
          <a:fontRef idx="minor">
            <a:schemeClr val="tx1"/>
          </a:fontRef>
        </p:style>
      </p:cxnSp>
      <p:graphicFrame>
        <p:nvGraphicFramePr>
          <p:cNvPr id="12" name="Chart 11"/>
          <p:cNvGraphicFramePr>
            <a:graphicFrameLocks/>
          </p:cNvGraphicFramePr>
          <p:nvPr>
            <p:extLst>
              <p:ext uri="{D42A27DB-BD31-4B8C-83A1-F6EECF244321}">
                <p14:modId xmlns:p14="http://schemas.microsoft.com/office/powerpoint/2010/main" val="702706671"/>
              </p:ext>
            </p:extLst>
          </p:nvPr>
        </p:nvGraphicFramePr>
        <p:xfrm>
          <a:off x="0" y="2636911"/>
          <a:ext cx="2720320" cy="26098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p:cNvGraphicFramePr>
            <a:graphicFrameLocks/>
          </p:cNvGraphicFramePr>
          <p:nvPr>
            <p:extLst>
              <p:ext uri="{D42A27DB-BD31-4B8C-83A1-F6EECF244321}">
                <p14:modId xmlns:p14="http://schemas.microsoft.com/office/powerpoint/2010/main" val="354211245"/>
              </p:ext>
            </p:extLst>
          </p:nvPr>
        </p:nvGraphicFramePr>
        <p:xfrm>
          <a:off x="3123848" y="2606824"/>
          <a:ext cx="2808311" cy="260981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p:cNvGraphicFramePr>
            <a:graphicFrameLocks/>
          </p:cNvGraphicFramePr>
          <p:nvPr>
            <p:extLst>
              <p:ext uri="{D42A27DB-BD31-4B8C-83A1-F6EECF244321}">
                <p14:modId xmlns:p14="http://schemas.microsoft.com/office/powerpoint/2010/main" val="3166110793"/>
              </p:ext>
            </p:extLst>
          </p:nvPr>
        </p:nvGraphicFramePr>
        <p:xfrm>
          <a:off x="6276136" y="2564904"/>
          <a:ext cx="2760360" cy="2438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229500972"/>
              </p:ext>
            </p:extLst>
          </p:nvPr>
        </p:nvGraphicFramePr>
        <p:xfrm>
          <a:off x="971600" y="5517232"/>
          <a:ext cx="7416826" cy="1249680"/>
        </p:xfrm>
        <a:graphic>
          <a:graphicData uri="http://schemas.openxmlformats.org/drawingml/2006/table">
            <a:tbl>
              <a:tblPr firstRow="1" bandRow="1">
                <a:tableStyleId>{D113A9D2-9D6B-4929-AA2D-F23B5EE8CBE7}</a:tableStyleId>
              </a:tblPr>
              <a:tblGrid>
                <a:gridCol w="1368152">
                  <a:extLst>
                    <a:ext uri="{9D8B030D-6E8A-4147-A177-3AD203B41FA5}">
                      <a16:colId xmlns:a16="http://schemas.microsoft.com/office/drawing/2014/main" xmlns="" val="20000"/>
                    </a:ext>
                  </a:extLst>
                </a:gridCol>
                <a:gridCol w="1080120">
                  <a:extLst>
                    <a:ext uri="{9D8B030D-6E8A-4147-A177-3AD203B41FA5}">
                      <a16:colId xmlns:a16="http://schemas.microsoft.com/office/drawing/2014/main" xmlns="" val="20001"/>
                    </a:ext>
                  </a:extLst>
                </a:gridCol>
                <a:gridCol w="1023041">
                  <a:extLst>
                    <a:ext uri="{9D8B030D-6E8A-4147-A177-3AD203B41FA5}">
                      <a16:colId xmlns:a16="http://schemas.microsoft.com/office/drawing/2014/main" xmlns="" val="20002"/>
                    </a:ext>
                  </a:extLst>
                </a:gridCol>
                <a:gridCol w="1281215">
                  <a:extLst>
                    <a:ext uri="{9D8B030D-6E8A-4147-A177-3AD203B41FA5}">
                      <a16:colId xmlns:a16="http://schemas.microsoft.com/office/drawing/2014/main" xmlns="" val="20003"/>
                    </a:ext>
                  </a:extLst>
                </a:gridCol>
                <a:gridCol w="1296144">
                  <a:extLst>
                    <a:ext uri="{9D8B030D-6E8A-4147-A177-3AD203B41FA5}">
                      <a16:colId xmlns:a16="http://schemas.microsoft.com/office/drawing/2014/main" xmlns="" val="20004"/>
                    </a:ext>
                  </a:extLst>
                </a:gridCol>
                <a:gridCol w="1368154">
                  <a:extLst>
                    <a:ext uri="{9D8B030D-6E8A-4147-A177-3AD203B41FA5}">
                      <a16:colId xmlns:a16="http://schemas.microsoft.com/office/drawing/2014/main" xmlns="" val="20005"/>
                    </a:ext>
                  </a:extLst>
                </a:gridCol>
              </a:tblGrid>
              <a:tr h="231220">
                <a:tc>
                  <a:txBody>
                    <a:bodyPr/>
                    <a:lstStyle/>
                    <a:p>
                      <a:pPr algn="l"/>
                      <a:r>
                        <a:rPr lang="en-GB" sz="1600" dirty="0" smtClean="0"/>
                        <a:t>Timing</a:t>
                      </a:r>
                      <a:endParaRPr lang="en-GB" sz="1600" dirty="0">
                        <a:latin typeface="+mn-lt"/>
                      </a:endParaRPr>
                    </a:p>
                  </a:txBody>
                  <a:tcPr/>
                </a:tc>
                <a:tc>
                  <a:txBody>
                    <a:bodyPr/>
                    <a:lstStyle/>
                    <a:p>
                      <a:pPr algn="ctr"/>
                      <a:r>
                        <a:rPr lang="en-GB" sz="1600" dirty="0" smtClean="0"/>
                        <a:t>Eligible</a:t>
                      </a:r>
                      <a:endParaRPr lang="en-GB" sz="1600" dirty="0">
                        <a:latin typeface="+mn-lt"/>
                      </a:endParaRPr>
                    </a:p>
                  </a:txBody>
                  <a:tcPr/>
                </a:tc>
                <a:tc>
                  <a:txBody>
                    <a:bodyPr/>
                    <a:lstStyle/>
                    <a:p>
                      <a:pPr algn="ctr"/>
                      <a:r>
                        <a:rPr lang="en-GB" sz="1600" dirty="0" smtClean="0"/>
                        <a:t>Tested</a:t>
                      </a:r>
                      <a:endParaRPr lang="en-GB" sz="1600" dirty="0">
                        <a:latin typeface="+mn-lt"/>
                      </a:endParaRPr>
                    </a:p>
                  </a:txBody>
                  <a:tcPr/>
                </a:tc>
                <a:tc>
                  <a:txBody>
                    <a:bodyPr/>
                    <a:lstStyle/>
                    <a:p>
                      <a:pPr algn="ctr"/>
                      <a:r>
                        <a:rPr lang="en-GB" sz="1600" dirty="0" smtClean="0"/>
                        <a:t>Men Tested</a:t>
                      </a:r>
                      <a:endParaRPr lang="en-GB" sz="1600" dirty="0">
                        <a:latin typeface="+mn-lt"/>
                      </a:endParaRPr>
                    </a:p>
                  </a:txBody>
                  <a:tcPr/>
                </a:tc>
                <a:tc>
                  <a:txBody>
                    <a:bodyPr/>
                    <a:lstStyle/>
                    <a:p>
                      <a:pPr algn="ctr"/>
                      <a:r>
                        <a:rPr lang="en-GB" sz="1600" dirty="0" smtClean="0">
                          <a:latin typeface="+mn-lt"/>
                        </a:rPr>
                        <a:t>Positive</a:t>
                      </a:r>
                      <a:endParaRPr lang="en-GB" sz="1600" dirty="0">
                        <a:latin typeface="+mn-lt"/>
                      </a:endParaRPr>
                    </a:p>
                  </a:txBody>
                  <a:tcPr/>
                </a:tc>
                <a:tc>
                  <a:txBody>
                    <a:bodyPr/>
                    <a:lstStyle/>
                    <a:p>
                      <a:pPr algn="ctr"/>
                      <a:r>
                        <a:rPr lang="en-GB" sz="1600" dirty="0" smtClean="0"/>
                        <a:t>Linked</a:t>
                      </a:r>
                      <a:endParaRPr lang="en-GB" sz="1600" dirty="0">
                        <a:latin typeface="+mn-lt"/>
                      </a:endParaRPr>
                    </a:p>
                  </a:txBody>
                  <a:tcPr/>
                </a:tc>
                <a:extLst>
                  <a:ext uri="{0D108BD9-81ED-4DB2-BD59-A6C34878D82A}">
                    <a16:rowId xmlns:a16="http://schemas.microsoft.com/office/drawing/2014/main" xmlns="" val="10000"/>
                  </a:ext>
                </a:extLst>
              </a:tr>
              <a:tr h="267970">
                <a:tc>
                  <a:txBody>
                    <a:bodyPr/>
                    <a:lstStyle/>
                    <a:p>
                      <a:pPr algn="l" fontAlgn="b"/>
                      <a:r>
                        <a:rPr lang="en-GB" sz="1400" b="1" u="none" strike="noStrike" dirty="0" smtClean="0">
                          <a:effectLst/>
                        </a:rPr>
                        <a:t>Weekdays</a:t>
                      </a:r>
                      <a:endParaRPr lang="en-GB" sz="1400" b="1" i="0" u="none" strike="noStrike" dirty="0">
                        <a:solidFill>
                          <a:srgbClr val="000000"/>
                        </a:solidFill>
                        <a:effectLst/>
                        <a:latin typeface="+mn-lt"/>
                      </a:endParaRPr>
                    </a:p>
                  </a:txBody>
                  <a:tcPr marL="7620" marR="7620" marT="7620" marB="0" anchor="ctr"/>
                </a:tc>
                <a:tc>
                  <a:txBody>
                    <a:bodyPr/>
                    <a:lstStyle/>
                    <a:p>
                      <a:pPr algn="ctr" fontAlgn="b"/>
                      <a:r>
                        <a:rPr lang="en-GB" sz="1400" b="1" u="none" strike="noStrike" dirty="0">
                          <a:effectLst/>
                        </a:rPr>
                        <a:t>3806</a:t>
                      </a:r>
                      <a:endParaRPr lang="en-GB" sz="1400" b="1" i="0" u="none" strike="noStrike" dirty="0">
                        <a:solidFill>
                          <a:srgbClr val="000000"/>
                        </a:solidFill>
                        <a:effectLst/>
                        <a:latin typeface="+mn-lt"/>
                      </a:endParaRPr>
                    </a:p>
                  </a:txBody>
                  <a:tcPr marL="7620" marR="7620" marT="7620" marB="0" anchor="ctr"/>
                </a:tc>
                <a:tc>
                  <a:txBody>
                    <a:bodyPr/>
                    <a:lstStyle/>
                    <a:p>
                      <a:pPr algn="ctr" fontAlgn="b"/>
                      <a:r>
                        <a:rPr lang="en-GB" sz="1400" b="1" u="none" strike="noStrike" dirty="0">
                          <a:effectLst/>
                        </a:rPr>
                        <a:t>3806</a:t>
                      </a:r>
                      <a:endParaRPr lang="en-GB" sz="1400" b="1" i="0" u="none" strike="noStrike" dirty="0">
                        <a:solidFill>
                          <a:srgbClr val="000000"/>
                        </a:solidFill>
                        <a:effectLst/>
                        <a:latin typeface="+mn-lt"/>
                      </a:endParaRPr>
                    </a:p>
                  </a:txBody>
                  <a:tcPr marL="7620" marR="7620" marT="7620" marB="0" anchor="ctr"/>
                </a:tc>
                <a:tc>
                  <a:txBody>
                    <a:bodyPr/>
                    <a:lstStyle/>
                    <a:p>
                      <a:pPr algn="ctr" fontAlgn="b"/>
                      <a:r>
                        <a:rPr lang="en-GB" sz="1400" b="1" u="none" strike="noStrike" dirty="0" smtClean="0">
                          <a:effectLst/>
                        </a:rPr>
                        <a:t>2002 (53%)</a:t>
                      </a:r>
                      <a:endParaRPr lang="en-GB" sz="1400" b="1" i="0" u="none" strike="noStrike" dirty="0">
                        <a:solidFill>
                          <a:srgbClr val="000000"/>
                        </a:solidFill>
                        <a:effectLst/>
                        <a:latin typeface="+mn-lt"/>
                      </a:endParaRPr>
                    </a:p>
                  </a:txBody>
                  <a:tcPr marL="7620" marR="7620" marT="7620" marB="0" anchor="ctr"/>
                </a:tc>
                <a:tc>
                  <a:txBody>
                    <a:bodyPr/>
                    <a:lstStyle/>
                    <a:p>
                      <a:pPr algn="ctr"/>
                      <a:r>
                        <a:rPr lang="en-GB" sz="1400" b="1" dirty="0" smtClean="0"/>
                        <a:t>94 (2.5%)</a:t>
                      </a:r>
                      <a:endParaRPr lang="en-GB" sz="1400" b="1" dirty="0">
                        <a:latin typeface="+mn-lt"/>
                      </a:endParaRPr>
                    </a:p>
                  </a:txBody>
                  <a:tcPr anchor="ctr"/>
                </a:tc>
                <a:tc>
                  <a:txBody>
                    <a:bodyPr/>
                    <a:lstStyle/>
                    <a:p>
                      <a:pPr algn="ctr"/>
                      <a:r>
                        <a:rPr lang="en-GB" sz="1400" b="1" dirty="0" smtClean="0"/>
                        <a:t>52 (55%)</a:t>
                      </a:r>
                      <a:endParaRPr lang="en-GB" sz="1400" b="1" dirty="0">
                        <a:latin typeface="+mn-lt"/>
                      </a:endParaRPr>
                    </a:p>
                  </a:txBody>
                  <a:tcPr anchor="ctr"/>
                </a:tc>
                <a:extLst>
                  <a:ext uri="{0D108BD9-81ED-4DB2-BD59-A6C34878D82A}">
                    <a16:rowId xmlns:a16="http://schemas.microsoft.com/office/drawing/2014/main" xmlns="" val="10001"/>
                  </a:ext>
                </a:extLst>
              </a:tr>
              <a:tr h="267970">
                <a:tc>
                  <a:txBody>
                    <a:bodyPr/>
                    <a:lstStyle/>
                    <a:p>
                      <a:pPr algn="l" fontAlgn="b"/>
                      <a:r>
                        <a:rPr lang="en-GB" sz="1400" b="1" u="none" strike="noStrike" dirty="0">
                          <a:effectLst/>
                        </a:rPr>
                        <a:t>Weekend</a:t>
                      </a:r>
                      <a:endParaRPr lang="en-GB" sz="1400" b="1" i="0" u="none" strike="noStrike" dirty="0">
                        <a:solidFill>
                          <a:srgbClr val="000000"/>
                        </a:solidFill>
                        <a:effectLst/>
                        <a:latin typeface="+mn-lt"/>
                      </a:endParaRPr>
                    </a:p>
                  </a:txBody>
                  <a:tcPr marL="7620" marR="7620" marT="7620" marB="0" anchor="ctr"/>
                </a:tc>
                <a:tc>
                  <a:txBody>
                    <a:bodyPr/>
                    <a:lstStyle/>
                    <a:p>
                      <a:pPr algn="ctr" fontAlgn="b"/>
                      <a:r>
                        <a:rPr lang="en-GB" sz="1400" b="1" u="none" strike="noStrike" dirty="0">
                          <a:effectLst/>
                        </a:rPr>
                        <a:t>858</a:t>
                      </a:r>
                      <a:endParaRPr lang="en-GB" sz="1400" b="1" i="0" u="none" strike="noStrike" dirty="0">
                        <a:solidFill>
                          <a:srgbClr val="000000"/>
                        </a:solidFill>
                        <a:effectLst/>
                        <a:latin typeface="+mn-lt"/>
                      </a:endParaRPr>
                    </a:p>
                  </a:txBody>
                  <a:tcPr marL="7620" marR="7620" marT="7620" marB="0" anchor="ctr"/>
                </a:tc>
                <a:tc>
                  <a:txBody>
                    <a:bodyPr/>
                    <a:lstStyle/>
                    <a:p>
                      <a:pPr algn="ctr" fontAlgn="b"/>
                      <a:r>
                        <a:rPr lang="en-GB" sz="1400" b="1" u="none" strike="noStrike" dirty="0">
                          <a:effectLst/>
                        </a:rPr>
                        <a:t>858</a:t>
                      </a:r>
                      <a:endParaRPr lang="en-GB" sz="1400" b="1" i="0" u="none" strike="noStrike" dirty="0">
                        <a:solidFill>
                          <a:srgbClr val="000000"/>
                        </a:solidFill>
                        <a:effectLst/>
                        <a:latin typeface="+mn-lt"/>
                      </a:endParaRPr>
                    </a:p>
                  </a:txBody>
                  <a:tcPr marL="7620" marR="7620" marT="7620" marB="0" anchor="ctr"/>
                </a:tc>
                <a:tc>
                  <a:txBody>
                    <a:bodyPr/>
                    <a:lstStyle/>
                    <a:p>
                      <a:pPr algn="ctr" fontAlgn="b"/>
                      <a:r>
                        <a:rPr lang="en-GB" sz="1400" b="1" u="none" strike="noStrike" dirty="0" smtClean="0">
                          <a:effectLst/>
                        </a:rPr>
                        <a:t>446 (52%)</a:t>
                      </a:r>
                      <a:endParaRPr lang="en-GB" sz="1400" b="1" i="0" u="none" strike="noStrike" dirty="0">
                        <a:solidFill>
                          <a:srgbClr val="000000"/>
                        </a:solidFill>
                        <a:effectLst/>
                        <a:latin typeface="+mn-lt"/>
                      </a:endParaRPr>
                    </a:p>
                  </a:txBody>
                  <a:tcPr marL="7620" marR="7620" marT="7620" marB="0" anchor="ctr"/>
                </a:tc>
                <a:tc>
                  <a:txBody>
                    <a:bodyPr/>
                    <a:lstStyle/>
                    <a:p>
                      <a:pPr algn="ctr"/>
                      <a:r>
                        <a:rPr lang="en-GB" sz="1400" b="1" dirty="0" smtClean="0"/>
                        <a:t>4 (0.5%</a:t>
                      </a:r>
                      <a:endParaRPr lang="en-GB" sz="1400" b="1" dirty="0">
                        <a:latin typeface="+mn-lt"/>
                      </a:endParaRPr>
                    </a:p>
                  </a:txBody>
                  <a:tcPr anchor="ctr"/>
                </a:tc>
                <a:tc>
                  <a:txBody>
                    <a:bodyPr/>
                    <a:lstStyle/>
                    <a:p>
                      <a:pPr algn="ctr"/>
                      <a:r>
                        <a:rPr lang="en-GB" sz="1400" b="1" dirty="0" smtClean="0"/>
                        <a:t>3 (75%)</a:t>
                      </a:r>
                      <a:endParaRPr lang="en-GB" sz="1400" b="1" dirty="0">
                        <a:latin typeface="+mn-lt"/>
                      </a:endParaRPr>
                    </a:p>
                  </a:txBody>
                  <a:tcPr anchor="ctr"/>
                </a:tc>
                <a:extLst>
                  <a:ext uri="{0D108BD9-81ED-4DB2-BD59-A6C34878D82A}">
                    <a16:rowId xmlns:a16="http://schemas.microsoft.com/office/drawing/2014/main" xmlns="" val="10002"/>
                  </a:ext>
                </a:extLst>
              </a:tr>
              <a:tr h="160784">
                <a:tc>
                  <a:txBody>
                    <a:bodyPr/>
                    <a:lstStyle/>
                    <a:p>
                      <a:pPr algn="l" fontAlgn="b"/>
                      <a:r>
                        <a:rPr lang="en-GB" sz="1400" b="1" u="none" strike="noStrike" dirty="0">
                          <a:effectLst/>
                        </a:rPr>
                        <a:t>Evening</a:t>
                      </a:r>
                      <a:endParaRPr lang="en-GB" sz="1400" b="1" i="0" u="none" strike="noStrike" dirty="0">
                        <a:solidFill>
                          <a:srgbClr val="000000"/>
                        </a:solidFill>
                        <a:effectLst/>
                        <a:latin typeface="+mn-lt"/>
                      </a:endParaRPr>
                    </a:p>
                  </a:txBody>
                  <a:tcPr marL="7620" marR="7620" marT="7620" marB="0" anchor="ctr"/>
                </a:tc>
                <a:tc>
                  <a:txBody>
                    <a:bodyPr/>
                    <a:lstStyle/>
                    <a:p>
                      <a:pPr algn="ctr" fontAlgn="b"/>
                      <a:r>
                        <a:rPr lang="en-GB" sz="1400" b="1" u="none" strike="noStrike">
                          <a:effectLst/>
                        </a:rPr>
                        <a:t>1255</a:t>
                      </a:r>
                      <a:endParaRPr lang="en-GB" sz="1400" b="1" i="0" u="none" strike="noStrike">
                        <a:solidFill>
                          <a:srgbClr val="000000"/>
                        </a:solidFill>
                        <a:effectLst/>
                        <a:latin typeface="+mn-lt"/>
                      </a:endParaRPr>
                    </a:p>
                  </a:txBody>
                  <a:tcPr marL="7620" marR="7620" marT="7620" marB="0" anchor="ctr"/>
                </a:tc>
                <a:tc>
                  <a:txBody>
                    <a:bodyPr/>
                    <a:lstStyle/>
                    <a:p>
                      <a:pPr algn="ctr" fontAlgn="b"/>
                      <a:r>
                        <a:rPr lang="en-GB" sz="1400" b="1" u="none" strike="noStrike">
                          <a:effectLst/>
                        </a:rPr>
                        <a:t>1255</a:t>
                      </a:r>
                      <a:endParaRPr lang="en-GB" sz="1400" b="1" i="0" u="none" strike="noStrike">
                        <a:solidFill>
                          <a:srgbClr val="000000"/>
                        </a:solidFill>
                        <a:effectLst/>
                        <a:latin typeface="+mn-lt"/>
                      </a:endParaRPr>
                    </a:p>
                  </a:txBody>
                  <a:tcPr marL="7620" marR="7620" marT="7620" marB="0" anchor="ctr"/>
                </a:tc>
                <a:tc>
                  <a:txBody>
                    <a:bodyPr/>
                    <a:lstStyle/>
                    <a:p>
                      <a:pPr algn="ctr" fontAlgn="b"/>
                      <a:r>
                        <a:rPr lang="en-GB" sz="1400" b="1" u="none" strike="noStrike" dirty="0" smtClean="0">
                          <a:effectLst/>
                        </a:rPr>
                        <a:t>717 (57%)</a:t>
                      </a:r>
                      <a:endParaRPr lang="en-GB" sz="1400" b="1" i="0" u="none" strike="noStrike" dirty="0">
                        <a:solidFill>
                          <a:srgbClr val="000000"/>
                        </a:solidFill>
                        <a:effectLst/>
                        <a:latin typeface="+mn-lt"/>
                      </a:endParaRPr>
                    </a:p>
                  </a:txBody>
                  <a:tcPr marL="7620" marR="7620" marT="7620" marB="0" anchor="ctr"/>
                </a:tc>
                <a:tc>
                  <a:txBody>
                    <a:bodyPr/>
                    <a:lstStyle/>
                    <a:p>
                      <a:pPr algn="ctr"/>
                      <a:r>
                        <a:rPr lang="en-GB" sz="1400" b="1" dirty="0" smtClean="0"/>
                        <a:t>14 (1.1%</a:t>
                      </a:r>
                      <a:endParaRPr lang="en-GB" sz="1400" b="1" dirty="0">
                        <a:latin typeface="+mn-lt"/>
                      </a:endParaRPr>
                    </a:p>
                  </a:txBody>
                  <a:tcPr anchor="ctr"/>
                </a:tc>
                <a:tc>
                  <a:txBody>
                    <a:bodyPr/>
                    <a:lstStyle/>
                    <a:p>
                      <a:pPr algn="ctr"/>
                      <a:r>
                        <a:rPr lang="en-GB" sz="1400" b="1" dirty="0" smtClean="0"/>
                        <a:t>11 (79%)</a:t>
                      </a:r>
                      <a:endParaRPr lang="en-GB" sz="1400" b="1" dirty="0">
                        <a:latin typeface="+mn-lt"/>
                      </a:endParaRPr>
                    </a:p>
                  </a:txBody>
                  <a:tcPr anchor="ct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524188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9144000" cy="1268760"/>
          </a:xfrm>
          <a:solidFill>
            <a:srgbClr val="002060"/>
          </a:solidFill>
        </p:spPr>
        <p:txBody>
          <a:bodyPr>
            <a:noAutofit/>
          </a:bodyPr>
          <a:lstStyle/>
          <a:p>
            <a:r>
              <a:rPr lang="en-GB" sz="3200" dirty="0" smtClean="0">
                <a:solidFill>
                  <a:schemeClr val="bg1"/>
                </a:solidFill>
              </a:rPr>
              <a:t/>
            </a:r>
            <a:br>
              <a:rPr lang="en-GB" sz="3200" dirty="0" smtClean="0">
                <a:solidFill>
                  <a:schemeClr val="bg1"/>
                </a:solidFill>
              </a:rPr>
            </a:br>
            <a:r>
              <a:rPr lang="en-GB" sz="3200" dirty="0" smtClean="0">
                <a:solidFill>
                  <a:schemeClr val="bg1"/>
                </a:solidFill>
              </a:rPr>
              <a:t>Multiple disease screening outcomes</a:t>
            </a:r>
            <a:br>
              <a:rPr lang="en-GB" sz="3200" dirty="0" smtClean="0">
                <a:solidFill>
                  <a:schemeClr val="bg1"/>
                </a:solidFill>
              </a:rPr>
            </a:br>
            <a:endParaRPr lang="en-GB" sz="3200" dirty="0">
              <a:solidFill>
                <a:schemeClr val="bg1"/>
              </a:solidFill>
            </a:endParaRPr>
          </a:p>
        </p:txBody>
      </p:sp>
      <p:sp>
        <p:nvSpPr>
          <p:cNvPr id="10" name="Text Placeholder 5"/>
          <p:cNvSpPr txBox="1">
            <a:spLocks/>
          </p:cNvSpPr>
          <p:nvPr/>
        </p:nvSpPr>
        <p:spPr bwMode="auto">
          <a:xfrm>
            <a:off x="471059" y="1679426"/>
            <a:ext cx="32766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buFontTx/>
              <a:buNone/>
            </a:pPr>
            <a:r>
              <a:rPr lang="en-GB" sz="2800" b="1" dirty="0" smtClean="0">
                <a:solidFill>
                  <a:srgbClr val="003366"/>
                </a:solidFill>
                <a:cs typeface="Garamond" pitchFamily="18" charset="0"/>
              </a:rPr>
              <a:t>BMI</a:t>
            </a:r>
          </a:p>
        </p:txBody>
      </p:sp>
      <p:sp>
        <p:nvSpPr>
          <p:cNvPr id="11" name="Text Placeholder 5"/>
          <p:cNvSpPr txBox="1">
            <a:spLocks/>
          </p:cNvSpPr>
          <p:nvPr/>
        </p:nvSpPr>
        <p:spPr bwMode="auto">
          <a:xfrm>
            <a:off x="4724400" y="1651680"/>
            <a:ext cx="44196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a:lstStyle>
          <a:p>
            <a:pPr marL="0" indent="0" algn="ctr">
              <a:buFontTx/>
              <a:buNone/>
            </a:pPr>
            <a:r>
              <a:rPr lang="en-GB" sz="2800" b="1" dirty="0" smtClean="0">
                <a:solidFill>
                  <a:srgbClr val="003366"/>
                </a:solidFill>
                <a:cs typeface="Garamond" pitchFamily="18" charset="0"/>
              </a:rPr>
              <a:t>Blood pressure</a:t>
            </a:r>
          </a:p>
        </p:txBody>
      </p:sp>
      <p:graphicFrame>
        <p:nvGraphicFramePr>
          <p:cNvPr id="15" name="Chart 14"/>
          <p:cNvGraphicFramePr>
            <a:graphicFrameLocks/>
          </p:cNvGraphicFramePr>
          <p:nvPr>
            <p:extLst>
              <p:ext uri="{D42A27DB-BD31-4B8C-83A1-F6EECF244321}">
                <p14:modId xmlns:p14="http://schemas.microsoft.com/office/powerpoint/2010/main" val="4264270857"/>
              </p:ext>
            </p:extLst>
          </p:nvPr>
        </p:nvGraphicFramePr>
        <p:xfrm>
          <a:off x="107504" y="2352130"/>
          <a:ext cx="3960440" cy="33091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p:cNvGraphicFramePr>
            <a:graphicFrameLocks/>
          </p:cNvGraphicFramePr>
          <p:nvPr>
            <p:extLst>
              <p:ext uri="{D42A27DB-BD31-4B8C-83A1-F6EECF244321}">
                <p14:modId xmlns:p14="http://schemas.microsoft.com/office/powerpoint/2010/main" val="2027555326"/>
              </p:ext>
            </p:extLst>
          </p:nvPr>
        </p:nvGraphicFramePr>
        <p:xfrm>
          <a:off x="4572000" y="2343305"/>
          <a:ext cx="4248472" cy="2972650"/>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p:cNvSpPr txBox="1">
            <a:spLocks noChangeArrowheads="1"/>
          </p:cNvSpPr>
          <p:nvPr/>
        </p:nvSpPr>
        <p:spPr bwMode="auto">
          <a:xfrm>
            <a:off x="0" y="6485438"/>
            <a:ext cx="4572000" cy="399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9" tIns="45639" rIns="91279" bIns="45639">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000" b="1" dirty="0">
                <a:solidFill>
                  <a:srgbClr val="002060"/>
                </a:solidFill>
                <a:latin typeface="Garamond" pitchFamily="18" charset="0"/>
              </a:rPr>
              <a:t>---------------------------</a:t>
            </a:r>
          </a:p>
          <a:p>
            <a:pPr eaLnBrk="1" hangingPunct="1"/>
            <a:r>
              <a:rPr lang="en-US" sz="1000" b="1" dirty="0">
                <a:solidFill>
                  <a:srgbClr val="002060"/>
                </a:solidFill>
                <a:latin typeface="Garamond" pitchFamily="18" charset="0"/>
              </a:rPr>
              <a:t>Data Source</a:t>
            </a:r>
            <a:r>
              <a:rPr lang="en-US" sz="1000" b="1" dirty="0" smtClean="0">
                <a:solidFill>
                  <a:srgbClr val="002060"/>
                </a:solidFill>
                <a:latin typeface="Garamond" pitchFamily="18" charset="0"/>
              </a:rPr>
              <a:t>: </a:t>
            </a:r>
            <a:r>
              <a:rPr lang="en-US" sz="1000" dirty="0" smtClean="0">
                <a:solidFill>
                  <a:srgbClr val="002060"/>
                </a:solidFill>
                <a:latin typeface="Garamond" pitchFamily="18" charset="0"/>
              </a:rPr>
              <a:t>Health Check Registers April- December 2017</a:t>
            </a:r>
            <a:endParaRPr lang="en-US" sz="1000" dirty="0">
              <a:solidFill>
                <a:srgbClr val="002060"/>
              </a:solidFill>
              <a:latin typeface="Garamond" pitchFamily="18" charset="0"/>
            </a:endParaRPr>
          </a:p>
        </p:txBody>
      </p:sp>
      <p:cxnSp>
        <p:nvCxnSpPr>
          <p:cNvPr id="23" name="Straight Connector 22"/>
          <p:cNvCxnSpPr/>
          <p:nvPr/>
        </p:nvCxnSpPr>
        <p:spPr>
          <a:xfrm>
            <a:off x="4283968" y="2259317"/>
            <a:ext cx="0" cy="3281973"/>
          </a:xfrm>
          <a:prstGeom prst="line">
            <a:avLst/>
          </a:prstGeom>
          <a:ln w="38100">
            <a:solidFill>
              <a:srgbClr val="1D438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25959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780928"/>
            <a:ext cx="9144000" cy="1470025"/>
          </a:xfrm>
          <a:solidFill>
            <a:srgbClr val="002060"/>
          </a:solidFill>
        </p:spPr>
        <p:txBody>
          <a:bodyPr/>
          <a:lstStyle/>
          <a:p>
            <a:r>
              <a:rPr lang="en-GB" dirty="0" smtClean="0">
                <a:solidFill>
                  <a:schemeClr val="bg1"/>
                </a:solidFill>
              </a:rPr>
              <a:t>Conclusion</a:t>
            </a:r>
            <a:endParaRPr lang="en-GB" dirty="0">
              <a:solidFill>
                <a:schemeClr val="bg1"/>
              </a:solidFill>
            </a:endParaRPr>
          </a:p>
        </p:txBody>
      </p:sp>
    </p:spTree>
    <p:extLst>
      <p:ext uri="{BB962C8B-B14F-4D97-AF65-F5344CB8AC3E}">
        <p14:creationId xmlns:p14="http://schemas.microsoft.com/office/powerpoint/2010/main" val="2215832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752"/>
            <a:ext cx="9144000" cy="1287512"/>
          </a:xfrm>
          <a:solidFill>
            <a:srgbClr val="002060"/>
          </a:soli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04" tIns="45202" rIns="90404" bIns="45202" numCol="1" anchor="ctr" anchorCtr="0" compatLnSpc="1">
            <a:prstTxWarp prst="textNoShape">
              <a:avLst/>
            </a:prstTxWarp>
            <a:noAutofit/>
          </a:bodyPr>
          <a:lstStyle/>
          <a:p>
            <a:r>
              <a:rPr lang="en-GB" sz="3200" kern="1200" dirty="0" smtClean="0">
                <a:solidFill>
                  <a:schemeClr val="bg1"/>
                </a:solidFill>
              </a:rPr>
              <a:t>Conclusions and Recommendations</a:t>
            </a:r>
            <a:endParaRPr lang="en-GB" sz="3200" kern="1200" dirty="0">
              <a:solidFill>
                <a:schemeClr val="bg1"/>
              </a:solidFill>
            </a:endParaRPr>
          </a:p>
        </p:txBody>
      </p:sp>
      <p:sp>
        <p:nvSpPr>
          <p:cNvPr id="3" name="Content Placeholder 2"/>
          <p:cNvSpPr>
            <a:spLocks noGrp="1"/>
          </p:cNvSpPr>
          <p:nvPr>
            <p:ph idx="1"/>
          </p:nvPr>
        </p:nvSpPr>
        <p:spPr>
          <a:xfrm>
            <a:off x="539552" y="1412776"/>
            <a:ext cx="7848872" cy="4464496"/>
          </a:xfrm>
        </p:spPr>
        <p:txBody>
          <a:bodyPr/>
          <a:lstStyle/>
          <a:p>
            <a:pPr algn="just">
              <a:buFont typeface="Wingdings" pitchFamily="2" charset="2"/>
              <a:buChar char="§"/>
              <a:defRPr/>
            </a:pPr>
            <a:r>
              <a:rPr lang="en-US" sz="2000" dirty="0"/>
              <a:t>Providing </a:t>
            </a:r>
            <a:r>
              <a:rPr lang="en-US" sz="2000" dirty="0" smtClean="0"/>
              <a:t>HIV testing and counseling within </a:t>
            </a:r>
            <a:r>
              <a:rPr lang="en-US" sz="2000" dirty="0"/>
              <a:t>a multiple disease screening </a:t>
            </a:r>
            <a:r>
              <a:rPr lang="en-US" sz="2000" dirty="0" smtClean="0"/>
              <a:t>service </a:t>
            </a:r>
            <a:r>
              <a:rPr lang="en-US" sz="2000" dirty="0"/>
              <a:t>is an innovative approach </a:t>
            </a:r>
            <a:r>
              <a:rPr lang="en-US" sz="2000" dirty="0" smtClean="0"/>
              <a:t>to reach men who do not </a:t>
            </a:r>
            <a:r>
              <a:rPr lang="en-US" sz="2000" dirty="0"/>
              <a:t>routinely access health </a:t>
            </a:r>
            <a:r>
              <a:rPr lang="en-US" sz="2000" dirty="0" smtClean="0"/>
              <a:t>services</a:t>
            </a:r>
          </a:p>
          <a:p>
            <a:pPr algn="just">
              <a:buFont typeface="Wingdings" pitchFamily="2" charset="2"/>
              <a:buChar char="§"/>
              <a:defRPr/>
            </a:pPr>
            <a:endParaRPr lang="en-US" sz="2000" dirty="0"/>
          </a:p>
          <a:p>
            <a:pPr algn="just">
              <a:buFont typeface="Wingdings" pitchFamily="2" charset="2"/>
              <a:buChar char="§"/>
              <a:defRPr/>
            </a:pPr>
            <a:r>
              <a:rPr lang="en-US" sz="2000" dirty="0"/>
              <a:t>The extended </a:t>
            </a:r>
            <a:r>
              <a:rPr lang="en-US" sz="2000" dirty="0" smtClean="0"/>
              <a:t>hours on weekends and evenings </a:t>
            </a:r>
            <a:r>
              <a:rPr lang="en-US" sz="2000" dirty="0"/>
              <a:t>were </a:t>
            </a:r>
            <a:r>
              <a:rPr lang="en-US" sz="2000" dirty="0" smtClean="0"/>
              <a:t>utilized more by men than women</a:t>
            </a:r>
          </a:p>
          <a:p>
            <a:pPr algn="just">
              <a:buFont typeface="Wingdings" pitchFamily="2" charset="2"/>
              <a:buChar char="§"/>
              <a:defRPr/>
            </a:pPr>
            <a:endParaRPr lang="en-US" sz="2000" dirty="0" smtClean="0"/>
          </a:p>
          <a:p>
            <a:pPr algn="just">
              <a:buFont typeface="Wingdings" pitchFamily="2" charset="2"/>
              <a:buChar char="§"/>
              <a:defRPr/>
            </a:pPr>
            <a:r>
              <a:rPr lang="en-US" sz="2000" dirty="0" smtClean="0"/>
              <a:t>HIV </a:t>
            </a:r>
            <a:r>
              <a:rPr lang="en-US" sz="2000" dirty="0" smtClean="0"/>
              <a:t>positive yield </a:t>
            </a:r>
            <a:r>
              <a:rPr lang="en-US" sz="2000" dirty="0" smtClean="0"/>
              <a:t>among those tested was similar in multiple disease screening service </a:t>
            </a:r>
            <a:r>
              <a:rPr lang="en-US" sz="2000" dirty="0" smtClean="0"/>
              <a:t>as compared </a:t>
            </a:r>
            <a:r>
              <a:rPr lang="en-US" sz="2000" dirty="0" smtClean="0"/>
              <a:t>to inpatient and inpatient </a:t>
            </a:r>
            <a:r>
              <a:rPr lang="en-US" sz="2000" dirty="0" smtClean="0"/>
              <a:t>wards</a:t>
            </a:r>
          </a:p>
          <a:p>
            <a:pPr algn="just">
              <a:buFont typeface="Wingdings" pitchFamily="2" charset="2"/>
              <a:buChar char="§"/>
              <a:defRPr/>
            </a:pPr>
            <a:endParaRPr lang="en-US" sz="2000" dirty="0"/>
          </a:p>
          <a:p>
            <a:pPr algn="just">
              <a:buFont typeface="Wingdings" pitchFamily="2" charset="2"/>
              <a:buChar char="§"/>
              <a:defRPr/>
            </a:pPr>
            <a:r>
              <a:rPr lang="en-US" sz="2000" dirty="0" smtClean="0"/>
              <a:t>This approach also identified clients </a:t>
            </a:r>
            <a:r>
              <a:rPr lang="en-US" sz="2000" dirty="0" smtClean="0"/>
              <a:t>who had high or low BMI, hypertension or presumptive </a:t>
            </a:r>
            <a:r>
              <a:rPr lang="en-US" sz="2000" dirty="0" smtClean="0"/>
              <a:t>TB</a:t>
            </a:r>
            <a:endParaRPr lang="en-GB" sz="2000" dirty="0"/>
          </a:p>
          <a:p>
            <a:pPr marL="514350" indent="-514350" algn="just">
              <a:buFont typeface="+mj-lt"/>
              <a:buAutoNum type="romanUcPeriod"/>
              <a:defRPr/>
            </a:pPr>
            <a:endParaRPr lang="en-US" sz="2000" dirty="0" smtClean="0"/>
          </a:p>
          <a:p>
            <a:pPr marL="514350" indent="-514350" algn="just">
              <a:buFont typeface="+mj-lt"/>
              <a:buAutoNum type="romanUcPeriod"/>
              <a:defRPr/>
            </a:pPr>
            <a:endParaRPr lang="en-US" sz="2000" dirty="0">
              <a:ea typeface="ＭＳ Ｐゴシック" pitchFamily="-107" charset="-128"/>
            </a:endParaRPr>
          </a:p>
          <a:p>
            <a:endParaRPr lang="en-GB" sz="2000" dirty="0"/>
          </a:p>
        </p:txBody>
      </p:sp>
    </p:spTree>
    <p:extLst>
      <p:ext uri="{BB962C8B-B14F-4D97-AF65-F5344CB8AC3E}">
        <p14:creationId xmlns:p14="http://schemas.microsoft.com/office/powerpoint/2010/main" val="9824994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1493" name="Group 6"/>
          <p:cNvGrpSpPr>
            <a:grpSpLocks/>
          </p:cNvGrpSpPr>
          <p:nvPr/>
        </p:nvGrpSpPr>
        <p:grpSpPr bwMode="auto">
          <a:xfrm>
            <a:off x="3971496" y="5484263"/>
            <a:ext cx="1384300" cy="1130300"/>
            <a:chOff x="1143000" y="46883483"/>
            <a:chExt cx="1828800" cy="1553171"/>
          </a:xfrm>
        </p:grpSpPr>
        <p:pic>
          <p:nvPicPr>
            <p:cNvPr id="191496" name="Picture 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20766" t="2774" r="22054" b="4523"/>
            <a:stretch>
              <a:fillRect/>
            </a:stretch>
          </p:blipFill>
          <p:spPr bwMode="auto">
            <a:xfrm>
              <a:off x="1417433" y="46883483"/>
              <a:ext cx="1279934" cy="1256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7" name="TextBox 76"/>
            <p:cNvSpPr txBox="1">
              <a:spLocks noChangeArrowheads="1"/>
            </p:cNvSpPr>
            <p:nvPr/>
          </p:nvSpPr>
          <p:spPr bwMode="auto">
            <a:xfrm>
              <a:off x="1143000" y="48140784"/>
              <a:ext cx="1828800" cy="295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6197" tIns="38098" rIns="76197" bIns="38098">
              <a:spAutoFit/>
            </a:bodyPr>
            <a:lstStyle>
              <a:lvl1pPr defTabSz="4111625">
                <a:defRPr>
                  <a:solidFill>
                    <a:schemeClr val="tx1"/>
                  </a:solidFill>
                  <a:latin typeface="Garamond" pitchFamily="18" charset="0"/>
                </a:defRPr>
              </a:lvl1pPr>
              <a:lvl2pPr marL="742950" indent="-285750" defTabSz="4111625">
                <a:defRPr>
                  <a:solidFill>
                    <a:schemeClr val="tx1"/>
                  </a:solidFill>
                  <a:latin typeface="Garamond" pitchFamily="18" charset="0"/>
                </a:defRPr>
              </a:lvl2pPr>
              <a:lvl3pPr marL="1143000" indent="-228600" defTabSz="4111625">
                <a:defRPr>
                  <a:solidFill>
                    <a:schemeClr val="tx1"/>
                  </a:solidFill>
                  <a:latin typeface="Garamond" pitchFamily="18" charset="0"/>
                </a:defRPr>
              </a:lvl3pPr>
              <a:lvl4pPr marL="1600200" indent="-228600" defTabSz="4111625">
                <a:defRPr>
                  <a:solidFill>
                    <a:schemeClr val="tx1"/>
                  </a:solidFill>
                  <a:latin typeface="Garamond" pitchFamily="18" charset="0"/>
                </a:defRPr>
              </a:lvl4pPr>
              <a:lvl5pPr marL="2057400" indent="-228600" defTabSz="4111625">
                <a:defRPr>
                  <a:solidFill>
                    <a:schemeClr val="tx1"/>
                  </a:solidFill>
                  <a:latin typeface="Garamond" pitchFamily="18" charset="0"/>
                </a:defRPr>
              </a:lvl5pPr>
              <a:lvl6pPr marL="2514600" indent="-228600" defTabSz="4111625" eaLnBrk="0" fontAlgn="base" hangingPunct="0">
                <a:spcBef>
                  <a:spcPct val="0"/>
                </a:spcBef>
                <a:spcAft>
                  <a:spcPct val="0"/>
                </a:spcAft>
                <a:defRPr>
                  <a:solidFill>
                    <a:schemeClr val="tx1"/>
                  </a:solidFill>
                  <a:latin typeface="Garamond" pitchFamily="18" charset="0"/>
                </a:defRPr>
              </a:lvl6pPr>
              <a:lvl7pPr marL="2971800" indent="-228600" defTabSz="4111625" eaLnBrk="0" fontAlgn="base" hangingPunct="0">
                <a:spcBef>
                  <a:spcPct val="0"/>
                </a:spcBef>
                <a:spcAft>
                  <a:spcPct val="0"/>
                </a:spcAft>
                <a:defRPr>
                  <a:solidFill>
                    <a:schemeClr val="tx1"/>
                  </a:solidFill>
                  <a:latin typeface="Garamond" pitchFamily="18" charset="0"/>
                </a:defRPr>
              </a:lvl7pPr>
              <a:lvl8pPr marL="3429000" indent="-228600" defTabSz="4111625" eaLnBrk="0" fontAlgn="base" hangingPunct="0">
                <a:spcBef>
                  <a:spcPct val="0"/>
                </a:spcBef>
                <a:spcAft>
                  <a:spcPct val="0"/>
                </a:spcAft>
                <a:defRPr>
                  <a:solidFill>
                    <a:schemeClr val="tx1"/>
                  </a:solidFill>
                  <a:latin typeface="Garamond" pitchFamily="18" charset="0"/>
                </a:defRPr>
              </a:lvl8pPr>
              <a:lvl9pPr marL="3886200" indent="-228600" defTabSz="4111625" eaLnBrk="0" fontAlgn="base" hangingPunct="0">
                <a:spcBef>
                  <a:spcPct val="0"/>
                </a:spcBef>
                <a:spcAft>
                  <a:spcPct val="0"/>
                </a:spcAft>
                <a:defRPr>
                  <a:solidFill>
                    <a:schemeClr val="tx1"/>
                  </a:solidFill>
                  <a:latin typeface="Garamond" pitchFamily="18" charset="0"/>
                </a:defRPr>
              </a:lvl9pPr>
            </a:lstStyle>
            <a:p>
              <a:pPr algn="ctr"/>
              <a:r>
                <a:rPr lang="en-US" altLang="en-US" sz="900">
                  <a:solidFill>
                    <a:srgbClr val="003366"/>
                  </a:solidFill>
                  <a:latin typeface="Calibri" pitchFamily="34" charset="0"/>
                  <a:ea typeface="MS PGothic" pitchFamily="34" charset="-128"/>
                  <a:cs typeface="Arial" charset="0"/>
                </a:rPr>
                <a:t>Ministry of Health</a:t>
              </a:r>
            </a:p>
          </p:txBody>
        </p:sp>
      </p:grpSp>
      <p:pic>
        <p:nvPicPr>
          <p:cNvPr id="10" name="Picture 9"/>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8184" y="5668343"/>
            <a:ext cx="2133274" cy="853821"/>
          </a:xfrm>
          <a:prstGeom prst="rect">
            <a:avLst/>
          </a:prstGeom>
          <a:noFill/>
          <a:ln>
            <a:noFill/>
          </a:ln>
        </p:spPr>
      </p:pic>
      <p:sp>
        <p:nvSpPr>
          <p:cNvPr id="11" name="Title 1"/>
          <p:cNvSpPr txBox="1">
            <a:spLocks/>
          </p:cNvSpPr>
          <p:nvPr/>
        </p:nvSpPr>
        <p:spPr bwMode="auto">
          <a:xfrm>
            <a:off x="0" y="-18752"/>
            <a:ext cx="9144000" cy="1143000"/>
          </a:xfrm>
          <a:prstGeom prst="rect">
            <a:avLst/>
          </a:prstGeom>
          <a:solidFill>
            <a:srgbClr val="00206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04" tIns="45202" rIns="90404" bIns="45202" numCol="1" anchor="ctr" anchorCtr="0" compatLnSpc="1">
            <a:prstTxWarp prst="textNoShape">
              <a:avLst/>
            </a:prstTxWarp>
            <a:noAutofit/>
          </a:bodyPr>
          <a:lst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2020" algn="ctr" rtl="0" eaLnBrk="1" fontAlgn="base" hangingPunct="1">
              <a:spcBef>
                <a:spcPct val="0"/>
              </a:spcBef>
              <a:spcAft>
                <a:spcPct val="0"/>
              </a:spcAft>
              <a:defRPr sz="4400">
                <a:solidFill>
                  <a:schemeClr val="tx2"/>
                </a:solidFill>
                <a:latin typeface="Arial" charset="0"/>
                <a:cs typeface="Arial" charset="0"/>
              </a:defRPr>
            </a:lvl6pPr>
            <a:lvl7pPr marL="904039" algn="ctr" rtl="0" eaLnBrk="1" fontAlgn="base" hangingPunct="1">
              <a:spcBef>
                <a:spcPct val="0"/>
              </a:spcBef>
              <a:spcAft>
                <a:spcPct val="0"/>
              </a:spcAft>
              <a:defRPr sz="4400">
                <a:solidFill>
                  <a:schemeClr val="tx2"/>
                </a:solidFill>
                <a:latin typeface="Arial" charset="0"/>
                <a:cs typeface="Arial" charset="0"/>
              </a:defRPr>
            </a:lvl7pPr>
            <a:lvl8pPr marL="1356059" algn="ctr" rtl="0" eaLnBrk="1" fontAlgn="base" hangingPunct="1">
              <a:spcBef>
                <a:spcPct val="0"/>
              </a:spcBef>
              <a:spcAft>
                <a:spcPct val="0"/>
              </a:spcAft>
              <a:defRPr sz="4400">
                <a:solidFill>
                  <a:schemeClr val="tx2"/>
                </a:solidFill>
                <a:latin typeface="Arial" charset="0"/>
                <a:cs typeface="Arial" charset="0"/>
              </a:defRPr>
            </a:lvl8pPr>
            <a:lvl9pPr marL="1808079" algn="ctr" rtl="0" eaLnBrk="1" fontAlgn="base" hangingPunct="1">
              <a:spcBef>
                <a:spcPct val="0"/>
              </a:spcBef>
              <a:spcAft>
                <a:spcPct val="0"/>
              </a:spcAft>
              <a:defRPr sz="4400">
                <a:solidFill>
                  <a:schemeClr val="tx2"/>
                </a:solidFill>
                <a:latin typeface="Arial" charset="0"/>
                <a:cs typeface="Arial" charset="0"/>
              </a:defRPr>
            </a:lvl9pPr>
          </a:lstStyle>
          <a:p>
            <a:r>
              <a:rPr lang="en-GB" sz="3600" kern="1200" dirty="0" smtClean="0">
                <a:solidFill>
                  <a:schemeClr val="bg1"/>
                </a:solidFill>
              </a:rPr>
              <a:t>Acknowledgement</a:t>
            </a:r>
            <a:endParaRPr lang="en-GB" sz="3600" kern="1200" dirty="0">
              <a:solidFill>
                <a:schemeClr val="bg1"/>
              </a:solidFill>
            </a:endParaRPr>
          </a:p>
        </p:txBody>
      </p:sp>
      <p:pic>
        <p:nvPicPr>
          <p:cNvPr id="13" name="Picture 12" descr="C:\Users\Fillet.lugalia\Desktop\IMG-20171118-WA0008.jpg"/>
          <p:cNvPicPr>
            <a:picLocks noGrp="1" noChangeAspect="1" noChangeArrowheads="1"/>
          </p:cNvPicPr>
          <p:nvPr/>
        </p:nvPicPr>
        <p:blipFill rotWithShape="1">
          <a:blip r:embed="rId5" cstate="print">
            <a:extLst>
              <a:ext uri="{28A0092B-C50C-407E-A947-70E740481C1C}">
                <a14:useLocalDpi xmlns:a14="http://schemas.microsoft.com/office/drawing/2010/main" val="0"/>
              </a:ext>
            </a:extLst>
          </a:blip>
          <a:srcRect l="482" t="17264"/>
          <a:stretch/>
        </p:blipFill>
        <p:spPr bwMode="auto">
          <a:xfrm flipH="1">
            <a:off x="1331640" y="1361425"/>
            <a:ext cx="6622995" cy="3967539"/>
          </a:xfrm>
          <a:prstGeom prst="rect">
            <a:avLst/>
          </a:prstGeom>
          <a:noFill/>
          <a:ln>
            <a:noFill/>
          </a:ln>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6"/>
          <a:stretch>
            <a:fillRect/>
          </a:stretch>
        </p:blipFill>
        <p:spPr>
          <a:xfrm>
            <a:off x="611560" y="5575199"/>
            <a:ext cx="1769499" cy="1038618"/>
          </a:xfrm>
          <a:prstGeom prst="rect">
            <a:avLst/>
          </a:prstGeom>
        </p:spPr>
      </p:pic>
    </p:spTree>
    <p:extLst>
      <p:ext uri="{BB962C8B-B14F-4D97-AF65-F5344CB8AC3E}">
        <p14:creationId xmlns:p14="http://schemas.microsoft.com/office/powerpoint/2010/main" val="4162570899"/>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xmlns="" id="{DDD1826D-28FA-4090-BBC4-A470D94A2604}"/>
              </a:ext>
            </a:extLst>
          </p:cNvPr>
          <p:cNvSpPr txBox="1">
            <a:spLocks/>
          </p:cNvSpPr>
          <p:nvPr/>
        </p:nvSpPr>
        <p:spPr>
          <a:xfrm>
            <a:off x="0" y="0"/>
            <a:ext cx="9144000" cy="1170948"/>
          </a:xfrm>
          <a:prstGeom prst="rect">
            <a:avLst/>
          </a:prstGeom>
          <a:solidFill>
            <a:srgbClr val="002060"/>
          </a:soli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04" tIns="45202" rIns="90404" bIns="45202" numCol="1" anchor="ctr" anchorCtr="0" compatLnSpc="1">
            <a:prstTxWarp prst="textNoShape">
              <a:avLst/>
            </a:prstTxWarp>
            <a:noAutofit/>
          </a:bodyPr>
          <a:lstStyle>
            <a:lvl1pPr algn="ctr" fontAlgn="base">
              <a:spcBef>
                <a:spcPct val="0"/>
              </a:spcBef>
              <a:spcAft>
                <a:spcPct val="0"/>
              </a:spcAft>
              <a:defRPr sz="3600">
                <a:solidFill>
                  <a:srgbClr val="FFFF00"/>
                </a:solidFill>
                <a:latin typeface="+mj-lt"/>
                <a:ea typeface="+mj-ea"/>
                <a:cs typeface="+mj-cs"/>
              </a:defRPr>
            </a:lvl1pPr>
            <a:lvl2pPr algn="ctr" fontAlgn="base">
              <a:spcBef>
                <a:spcPct val="0"/>
              </a:spcBef>
              <a:spcAft>
                <a:spcPct val="0"/>
              </a:spcAft>
              <a:defRPr sz="4400">
                <a:solidFill>
                  <a:schemeClr val="tx2"/>
                </a:solidFill>
                <a:latin typeface="Arial" charset="0"/>
                <a:cs typeface="Arial" charset="0"/>
              </a:defRPr>
            </a:lvl2pPr>
            <a:lvl3pPr algn="ctr" fontAlgn="base">
              <a:spcBef>
                <a:spcPct val="0"/>
              </a:spcBef>
              <a:spcAft>
                <a:spcPct val="0"/>
              </a:spcAft>
              <a:defRPr sz="4400">
                <a:solidFill>
                  <a:schemeClr val="tx2"/>
                </a:solidFill>
                <a:latin typeface="Arial" charset="0"/>
                <a:cs typeface="Arial" charset="0"/>
              </a:defRPr>
            </a:lvl3pPr>
            <a:lvl4pPr algn="ctr" fontAlgn="base">
              <a:spcBef>
                <a:spcPct val="0"/>
              </a:spcBef>
              <a:spcAft>
                <a:spcPct val="0"/>
              </a:spcAft>
              <a:defRPr sz="4400">
                <a:solidFill>
                  <a:schemeClr val="tx2"/>
                </a:solidFill>
                <a:latin typeface="Arial" charset="0"/>
                <a:cs typeface="Arial" charset="0"/>
              </a:defRPr>
            </a:lvl4pPr>
            <a:lvl5pPr algn="ctr" fontAlgn="base">
              <a:spcBef>
                <a:spcPct val="0"/>
              </a:spcBef>
              <a:spcAft>
                <a:spcPct val="0"/>
              </a:spcAft>
              <a:defRPr sz="4400">
                <a:solidFill>
                  <a:schemeClr val="tx2"/>
                </a:solidFill>
                <a:latin typeface="Arial" charset="0"/>
                <a:cs typeface="Arial" charset="0"/>
              </a:defRPr>
            </a:lvl5pPr>
            <a:lvl6pPr marL="452020" algn="ctr" fontAlgn="base">
              <a:spcBef>
                <a:spcPct val="0"/>
              </a:spcBef>
              <a:spcAft>
                <a:spcPct val="0"/>
              </a:spcAft>
              <a:defRPr sz="4400">
                <a:solidFill>
                  <a:schemeClr val="tx2"/>
                </a:solidFill>
                <a:latin typeface="Arial" charset="0"/>
                <a:cs typeface="Arial" charset="0"/>
              </a:defRPr>
            </a:lvl6pPr>
            <a:lvl7pPr marL="904039" algn="ctr" fontAlgn="base">
              <a:spcBef>
                <a:spcPct val="0"/>
              </a:spcBef>
              <a:spcAft>
                <a:spcPct val="0"/>
              </a:spcAft>
              <a:defRPr sz="4400">
                <a:solidFill>
                  <a:schemeClr val="tx2"/>
                </a:solidFill>
                <a:latin typeface="Arial" charset="0"/>
                <a:cs typeface="Arial" charset="0"/>
              </a:defRPr>
            </a:lvl7pPr>
            <a:lvl8pPr marL="1356059" algn="ctr" fontAlgn="base">
              <a:spcBef>
                <a:spcPct val="0"/>
              </a:spcBef>
              <a:spcAft>
                <a:spcPct val="0"/>
              </a:spcAft>
              <a:defRPr sz="4400">
                <a:solidFill>
                  <a:schemeClr val="tx2"/>
                </a:solidFill>
                <a:latin typeface="Arial" charset="0"/>
                <a:cs typeface="Arial" charset="0"/>
              </a:defRPr>
            </a:lvl8pPr>
            <a:lvl9pPr marL="1808079" algn="ctr" fontAlgn="base">
              <a:spcBef>
                <a:spcPct val="0"/>
              </a:spcBef>
              <a:spcAft>
                <a:spcPct val="0"/>
              </a:spcAft>
              <a:defRPr sz="4400">
                <a:solidFill>
                  <a:schemeClr val="tx2"/>
                </a:solidFill>
                <a:latin typeface="Arial" charset="0"/>
                <a:cs typeface="Arial" charset="0"/>
              </a:defRPr>
            </a:lvl9pPr>
          </a:lstStyle>
          <a:p>
            <a:r>
              <a:rPr lang="en-US" dirty="0" smtClean="0">
                <a:solidFill>
                  <a:schemeClr val="bg1"/>
                </a:solidFill>
              </a:rPr>
              <a:t>Presentation Outline</a:t>
            </a:r>
            <a:endParaRPr lang="en-US" dirty="0">
              <a:solidFill>
                <a:schemeClr val="bg1"/>
              </a:solidFill>
            </a:endParaRPr>
          </a:p>
        </p:txBody>
      </p:sp>
      <p:sp>
        <p:nvSpPr>
          <p:cNvPr id="14" name="TextBox 13"/>
          <p:cNvSpPr txBox="1"/>
          <p:nvPr/>
        </p:nvSpPr>
        <p:spPr>
          <a:xfrm>
            <a:off x="2528484" y="1700808"/>
            <a:ext cx="3251200" cy="400110"/>
          </a:xfrm>
          <a:prstGeom prst="rect">
            <a:avLst/>
          </a:prstGeom>
          <a:noFill/>
        </p:spPr>
        <p:txBody>
          <a:bodyPr wrap="square" rtlCol="0">
            <a:spAutoFit/>
          </a:bodyPr>
          <a:lstStyle/>
          <a:p>
            <a:r>
              <a:rPr lang="en-US" sz="2000" dirty="0" smtClean="0">
                <a:solidFill>
                  <a:srgbClr val="003846"/>
                </a:solidFill>
                <a:cs typeface="Montserrat Light"/>
              </a:rPr>
              <a:t>Kenya HIV country context</a:t>
            </a:r>
            <a:endParaRPr lang="en-US" sz="2000" dirty="0">
              <a:solidFill>
                <a:srgbClr val="003846"/>
              </a:solidFill>
              <a:cs typeface="Montserrat Light"/>
            </a:endParaRPr>
          </a:p>
        </p:txBody>
      </p:sp>
      <p:sp>
        <p:nvSpPr>
          <p:cNvPr id="19" name="TextBox 18"/>
          <p:cNvSpPr txBox="1"/>
          <p:nvPr/>
        </p:nvSpPr>
        <p:spPr>
          <a:xfrm>
            <a:off x="2528484" y="2348880"/>
            <a:ext cx="3251200" cy="707886"/>
          </a:xfrm>
          <a:prstGeom prst="rect">
            <a:avLst/>
          </a:prstGeom>
          <a:noFill/>
        </p:spPr>
        <p:txBody>
          <a:bodyPr wrap="square" rtlCol="0">
            <a:spAutoFit/>
          </a:bodyPr>
          <a:lstStyle/>
          <a:p>
            <a:r>
              <a:rPr lang="en-US" sz="2000" dirty="0" smtClean="0">
                <a:solidFill>
                  <a:srgbClr val="003846"/>
                </a:solidFill>
                <a:cs typeface="Montserrat Light"/>
              </a:rPr>
              <a:t>Progress towards first 90 target in Kenya</a:t>
            </a:r>
            <a:endParaRPr lang="en-US" sz="2000" dirty="0">
              <a:solidFill>
                <a:srgbClr val="003846"/>
              </a:solidFill>
              <a:cs typeface="Montserrat Light"/>
            </a:endParaRPr>
          </a:p>
        </p:txBody>
      </p:sp>
      <p:sp>
        <p:nvSpPr>
          <p:cNvPr id="20" name="TextBox 19"/>
          <p:cNvSpPr txBox="1"/>
          <p:nvPr/>
        </p:nvSpPr>
        <p:spPr>
          <a:xfrm>
            <a:off x="2482024" y="3212976"/>
            <a:ext cx="3026080" cy="707886"/>
          </a:xfrm>
          <a:prstGeom prst="rect">
            <a:avLst/>
          </a:prstGeom>
          <a:noFill/>
        </p:spPr>
        <p:txBody>
          <a:bodyPr wrap="square" rtlCol="0">
            <a:spAutoFit/>
          </a:bodyPr>
          <a:lstStyle/>
          <a:p>
            <a:r>
              <a:rPr lang="en-US" sz="2000" dirty="0" smtClean="0">
                <a:solidFill>
                  <a:srgbClr val="003846"/>
                </a:solidFill>
                <a:cs typeface="Montserrat Light"/>
              </a:rPr>
              <a:t>ICAP innovation for reaching men</a:t>
            </a:r>
            <a:endParaRPr lang="en-US" sz="2000" dirty="0">
              <a:solidFill>
                <a:srgbClr val="003846"/>
              </a:solidFill>
              <a:cs typeface="Montserrat Light"/>
            </a:endParaRPr>
          </a:p>
        </p:txBody>
      </p:sp>
      <p:sp>
        <p:nvSpPr>
          <p:cNvPr id="21" name="TextBox 20"/>
          <p:cNvSpPr txBox="1"/>
          <p:nvPr/>
        </p:nvSpPr>
        <p:spPr>
          <a:xfrm>
            <a:off x="2482024" y="4881354"/>
            <a:ext cx="3297660" cy="707886"/>
          </a:xfrm>
          <a:prstGeom prst="rect">
            <a:avLst/>
          </a:prstGeom>
          <a:noFill/>
        </p:spPr>
        <p:txBody>
          <a:bodyPr wrap="square" rtlCol="0">
            <a:spAutoFit/>
          </a:bodyPr>
          <a:lstStyle/>
          <a:p>
            <a:r>
              <a:rPr lang="en-US" sz="2000" dirty="0" smtClean="0">
                <a:solidFill>
                  <a:srgbClr val="003846"/>
                </a:solidFill>
                <a:cs typeface="Montserrat Light"/>
              </a:rPr>
              <a:t>Conclusion, recommendations and next steps</a:t>
            </a:r>
            <a:endParaRPr lang="en-US" sz="2000" dirty="0">
              <a:solidFill>
                <a:srgbClr val="003846"/>
              </a:solidFill>
              <a:cs typeface="Montserrat Light"/>
            </a:endParaRPr>
          </a:p>
        </p:txBody>
      </p:sp>
      <p:sp>
        <p:nvSpPr>
          <p:cNvPr id="22" name="TextBox 21"/>
          <p:cNvSpPr txBox="1"/>
          <p:nvPr/>
        </p:nvSpPr>
        <p:spPr>
          <a:xfrm>
            <a:off x="2508268" y="4188678"/>
            <a:ext cx="3575900" cy="400110"/>
          </a:xfrm>
          <a:prstGeom prst="rect">
            <a:avLst/>
          </a:prstGeom>
          <a:noFill/>
        </p:spPr>
        <p:txBody>
          <a:bodyPr wrap="square" rtlCol="0">
            <a:spAutoFit/>
          </a:bodyPr>
          <a:lstStyle/>
          <a:p>
            <a:r>
              <a:rPr lang="en-US" sz="2000" dirty="0" smtClean="0">
                <a:solidFill>
                  <a:srgbClr val="003846"/>
                </a:solidFill>
                <a:cs typeface="Montserrat Light"/>
              </a:rPr>
              <a:t>Results of innovation</a:t>
            </a:r>
            <a:endParaRPr lang="en-US" sz="2000" dirty="0">
              <a:solidFill>
                <a:srgbClr val="003846"/>
              </a:solidFill>
              <a:cs typeface="Montserrat Light"/>
            </a:endParaRPr>
          </a:p>
        </p:txBody>
      </p:sp>
      <p:pic>
        <p:nvPicPr>
          <p:cNvPr id="24" name="Picture 23" descr="N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521" y="1556792"/>
            <a:ext cx="688247" cy="663370"/>
          </a:xfrm>
          <a:prstGeom prst="rect">
            <a:avLst/>
          </a:prstGeom>
          <a:solidFill>
            <a:schemeClr val="bg1"/>
          </a:solidFill>
        </p:spPr>
      </p:pic>
      <p:pic>
        <p:nvPicPr>
          <p:cNvPr id="27" name="Picture 26" descr="N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521" y="2348880"/>
            <a:ext cx="688247" cy="663370"/>
          </a:xfrm>
          <a:prstGeom prst="rect">
            <a:avLst/>
          </a:prstGeom>
        </p:spPr>
      </p:pic>
      <p:pic>
        <p:nvPicPr>
          <p:cNvPr id="3" name="Picture 2" descr="N3.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17249" y="3212976"/>
            <a:ext cx="655037" cy="631979"/>
          </a:xfrm>
          <a:prstGeom prst="rect">
            <a:avLst/>
          </a:prstGeom>
        </p:spPr>
      </p:pic>
      <p:pic>
        <p:nvPicPr>
          <p:cNvPr id="5" name="Picture 4" descr="N4.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5519" y="4077072"/>
            <a:ext cx="671363" cy="647730"/>
          </a:xfrm>
          <a:prstGeom prst="rect">
            <a:avLst/>
          </a:prstGeom>
        </p:spPr>
      </p:pic>
      <p:pic>
        <p:nvPicPr>
          <p:cNvPr id="6" name="Picture 5" descr="N5.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95521" y="4941168"/>
            <a:ext cx="679046" cy="655143"/>
          </a:xfrm>
          <a:prstGeom prst="rect">
            <a:avLst/>
          </a:prstGeom>
        </p:spPr>
      </p:pic>
    </p:spTree>
    <p:extLst>
      <p:ext uri="{BB962C8B-B14F-4D97-AF65-F5344CB8AC3E}">
        <p14:creationId xmlns:p14="http://schemas.microsoft.com/office/powerpoint/2010/main" val="2997416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MAPS_Slide22.jpg"/>
          <p:cNvPicPr>
            <a:picLocks noChangeAspect="1"/>
          </p:cNvPicPr>
          <p:nvPr/>
        </p:nvPicPr>
        <p:blipFill rotWithShape="1">
          <a:blip r:embed="rId3" cstate="print">
            <a:extLst>
              <a:ext uri="{28A0092B-C50C-407E-A947-70E740481C1C}">
                <a14:useLocalDpi xmlns:a14="http://schemas.microsoft.com/office/drawing/2010/main" val="0"/>
              </a:ext>
            </a:extLst>
          </a:blip>
          <a:srcRect l="50000" t="4912"/>
          <a:stretch/>
        </p:blipFill>
        <p:spPr bwMode="auto">
          <a:xfrm>
            <a:off x="1372290" y="1689109"/>
            <a:ext cx="3703766" cy="3378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16718"/>
            <a:ext cx="9144000" cy="1143000"/>
          </a:xfrm>
          <a:solidFill>
            <a:srgbClr val="002060"/>
          </a:solidFill>
        </p:spPr>
        <p:txBody>
          <a:bodyPr/>
          <a:lstStyle/>
          <a:p>
            <a:r>
              <a:rPr lang="en-GB" sz="3200" dirty="0" smtClean="0">
                <a:solidFill>
                  <a:schemeClr val="bg1"/>
                </a:solidFill>
                <a:latin typeface="Garamond" pitchFamily="18" charset="0"/>
              </a:rPr>
              <a:t>Kenya </a:t>
            </a:r>
            <a:r>
              <a:rPr lang="en-GB" sz="3200" dirty="0" smtClean="0">
                <a:solidFill>
                  <a:schemeClr val="bg1"/>
                </a:solidFill>
                <a:latin typeface="Garamond" pitchFamily="18" charset="0"/>
              </a:rPr>
              <a:t>Country Context</a:t>
            </a:r>
            <a:endParaRPr lang="en-GB" sz="3200" dirty="0">
              <a:solidFill>
                <a:schemeClr val="bg1"/>
              </a:solidFill>
              <a:latin typeface="Garamond" pitchFamily="18" charset="0"/>
            </a:endParaRPr>
          </a:p>
        </p:txBody>
      </p:sp>
      <p:pic>
        <p:nvPicPr>
          <p:cNvPr id="6" name="Picture 2"/>
          <p:cNvPicPr>
            <a:picLocks noGrp="1" noChangeAspect="1" noChangeArrowheads="1"/>
          </p:cNvPicPr>
          <p:nvPr>
            <p:ph idx="1"/>
          </p:nvPr>
        </p:nvPicPr>
        <p:blipFill rotWithShape="1">
          <a:blip r:embed="rId4" cstate="print">
            <a:extLst>
              <a:ext uri="{28A0092B-C50C-407E-A947-70E740481C1C}">
                <a14:useLocalDpi xmlns:a14="http://schemas.microsoft.com/office/drawing/2010/main" val="0"/>
              </a:ext>
            </a:extLst>
          </a:blip>
          <a:srcRect l="32103" t="17696" r="32793" b="3512"/>
          <a:stretch/>
        </p:blipFill>
        <p:spPr bwMode="auto">
          <a:xfrm>
            <a:off x="539552" y="3152721"/>
            <a:ext cx="2460887" cy="2652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205968" y="1444927"/>
            <a:ext cx="3810000" cy="4401205"/>
          </a:xfrm>
          <a:prstGeom prst="rect">
            <a:avLst/>
          </a:prstGeom>
        </p:spPr>
        <p:txBody>
          <a:bodyPr wrap="square">
            <a:spAutoFit/>
          </a:bodyPr>
          <a:lstStyle/>
          <a:p>
            <a:r>
              <a:rPr lang="en-GB" sz="2000" dirty="0"/>
              <a:t>Kenya </a:t>
            </a:r>
            <a:r>
              <a:rPr lang="en-GB" sz="2000" dirty="0" smtClean="0"/>
              <a:t>has the </a:t>
            </a:r>
            <a:r>
              <a:rPr lang="en-GB" sz="2000" dirty="0" smtClean="0"/>
              <a:t>4</a:t>
            </a:r>
            <a:r>
              <a:rPr lang="en-GB" sz="2000" baseline="30000" dirty="0" smtClean="0"/>
              <a:t>th</a:t>
            </a:r>
            <a:r>
              <a:rPr lang="en-GB" sz="2000" dirty="0" smtClean="0"/>
              <a:t> </a:t>
            </a:r>
            <a:r>
              <a:rPr lang="en-GB" sz="2000" dirty="0" smtClean="0"/>
              <a:t>largest </a:t>
            </a:r>
            <a:r>
              <a:rPr lang="en-GB" sz="2000" dirty="0" smtClean="0"/>
              <a:t>HIV epidemic </a:t>
            </a:r>
            <a:r>
              <a:rPr lang="en-GB" sz="2000" dirty="0"/>
              <a:t>in the </a:t>
            </a:r>
            <a:r>
              <a:rPr lang="en-GB" sz="2000" dirty="0" smtClean="0"/>
              <a:t>world: national </a:t>
            </a:r>
            <a:r>
              <a:rPr lang="en-US" sz="2000" dirty="0" smtClean="0">
                <a:latin typeface="Garamond" pitchFamily="18" charset="0"/>
                <a:cs typeface="Arial" panose="020B0604020202020204" pitchFamily="34" charset="0"/>
              </a:rPr>
              <a:t>HIV prevalence is ~6% and there are 1.5 million PLHIV</a:t>
            </a:r>
          </a:p>
          <a:p>
            <a:endParaRPr lang="en-US" sz="2000" dirty="0">
              <a:latin typeface="Garamond" pitchFamily="18" charset="0"/>
              <a:cs typeface="Arial" panose="020B0604020202020204" pitchFamily="34" charset="0"/>
            </a:endParaRPr>
          </a:p>
          <a:p>
            <a:r>
              <a:rPr lang="en-US" sz="2000" dirty="0"/>
              <a:t>ICAP </a:t>
            </a:r>
            <a:r>
              <a:rPr lang="en-US" sz="2000" dirty="0" smtClean="0"/>
              <a:t>supports the Teaching </a:t>
            </a:r>
            <a:r>
              <a:rPr lang="en-US" sz="2000" dirty="0"/>
              <a:t>and Referral </a:t>
            </a:r>
            <a:r>
              <a:rPr lang="en-US" sz="2000" dirty="0" smtClean="0"/>
              <a:t>Hospital in Kisumu </a:t>
            </a:r>
            <a:r>
              <a:rPr lang="en-US" sz="2000" dirty="0"/>
              <a:t>to provide HIV prevention and treatment </a:t>
            </a:r>
            <a:r>
              <a:rPr lang="en-US" sz="2000" dirty="0" smtClean="0"/>
              <a:t>services</a:t>
            </a:r>
          </a:p>
          <a:p>
            <a:endParaRPr lang="en-US" sz="2000" dirty="0"/>
          </a:p>
          <a:p>
            <a:r>
              <a:rPr lang="en-US" sz="2000" dirty="0" smtClean="0"/>
              <a:t>Kisumu County is </a:t>
            </a:r>
            <a:r>
              <a:rPr lang="en-US" sz="2000" dirty="0"/>
              <a:t>located in </a:t>
            </a:r>
            <a:r>
              <a:rPr lang="en-US" sz="2000" dirty="0" smtClean="0"/>
              <a:t>western Kenya </a:t>
            </a:r>
            <a:r>
              <a:rPr lang="en-US" sz="2000" dirty="0" smtClean="0"/>
              <a:t>has an HIV </a:t>
            </a:r>
            <a:r>
              <a:rPr lang="en-US" sz="2000" dirty="0"/>
              <a:t>prevalence of </a:t>
            </a:r>
            <a:r>
              <a:rPr lang="en-US" sz="2000" dirty="0" smtClean="0"/>
              <a:t>19%- </a:t>
            </a:r>
            <a:r>
              <a:rPr lang="en-US" sz="2000" dirty="0" smtClean="0"/>
              <a:t>3</a:t>
            </a:r>
            <a:r>
              <a:rPr lang="en-US" sz="2000" baseline="30000" dirty="0" smtClean="0"/>
              <a:t>rd</a:t>
            </a:r>
            <a:r>
              <a:rPr lang="en-US" sz="2000" dirty="0" smtClean="0"/>
              <a:t> </a:t>
            </a:r>
            <a:r>
              <a:rPr lang="en-US" sz="2000" dirty="0"/>
              <a:t>highest in the </a:t>
            </a:r>
            <a:r>
              <a:rPr lang="en-US" sz="2000" dirty="0" smtClean="0"/>
              <a:t>country</a:t>
            </a:r>
            <a:endParaRPr lang="en-GB" sz="2000" dirty="0"/>
          </a:p>
        </p:txBody>
      </p:sp>
      <p:pic>
        <p:nvPicPr>
          <p:cNvPr id="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26625" t="51066" r="60325" b="25000"/>
          <a:stretch/>
        </p:blipFill>
        <p:spPr bwMode="auto">
          <a:xfrm>
            <a:off x="3224173" y="3717032"/>
            <a:ext cx="1512168" cy="1559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68244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txBox="1">
            <a:spLocks/>
          </p:cNvSpPr>
          <p:nvPr/>
        </p:nvSpPr>
        <p:spPr>
          <a:xfrm>
            <a:off x="0" y="0"/>
            <a:ext cx="9144000" cy="1268760"/>
          </a:xfrm>
          <a:prstGeom prst="rect">
            <a:avLst/>
          </a:prstGeom>
          <a:solidFill>
            <a:srgbClr val="002060"/>
          </a:soli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04" tIns="45202" rIns="90404" bIns="45202" numCol="1" anchor="ctr" anchorCtr="0" compatLnSpc="1">
            <a:prstTxWarp prst="textNoShape">
              <a:avLst/>
            </a:prstTxWarp>
            <a:noAutofit/>
          </a:bodyPr>
          <a:lstStyle>
            <a:lvl1pPr algn="ctr" fontAlgn="base">
              <a:spcBef>
                <a:spcPct val="0"/>
              </a:spcBef>
              <a:spcAft>
                <a:spcPct val="0"/>
              </a:spcAft>
              <a:defRPr sz="2800">
                <a:solidFill>
                  <a:srgbClr val="FFFF00"/>
                </a:solidFill>
                <a:latin typeface="+mj-lt"/>
                <a:ea typeface="+mj-ea"/>
                <a:cs typeface="+mj-cs"/>
              </a:defRPr>
            </a:lvl1pPr>
            <a:lvl2pPr algn="ctr" fontAlgn="base">
              <a:spcBef>
                <a:spcPct val="0"/>
              </a:spcBef>
              <a:spcAft>
                <a:spcPct val="0"/>
              </a:spcAft>
              <a:defRPr sz="4400">
                <a:solidFill>
                  <a:schemeClr val="tx2"/>
                </a:solidFill>
                <a:latin typeface="Arial" charset="0"/>
                <a:cs typeface="Arial" charset="0"/>
              </a:defRPr>
            </a:lvl2pPr>
            <a:lvl3pPr algn="ctr" fontAlgn="base">
              <a:spcBef>
                <a:spcPct val="0"/>
              </a:spcBef>
              <a:spcAft>
                <a:spcPct val="0"/>
              </a:spcAft>
              <a:defRPr sz="4400">
                <a:solidFill>
                  <a:schemeClr val="tx2"/>
                </a:solidFill>
                <a:latin typeface="Arial" charset="0"/>
                <a:cs typeface="Arial" charset="0"/>
              </a:defRPr>
            </a:lvl3pPr>
            <a:lvl4pPr algn="ctr" fontAlgn="base">
              <a:spcBef>
                <a:spcPct val="0"/>
              </a:spcBef>
              <a:spcAft>
                <a:spcPct val="0"/>
              </a:spcAft>
              <a:defRPr sz="4400">
                <a:solidFill>
                  <a:schemeClr val="tx2"/>
                </a:solidFill>
                <a:latin typeface="Arial" charset="0"/>
                <a:cs typeface="Arial" charset="0"/>
              </a:defRPr>
            </a:lvl4pPr>
            <a:lvl5pPr algn="ctr" fontAlgn="base">
              <a:spcBef>
                <a:spcPct val="0"/>
              </a:spcBef>
              <a:spcAft>
                <a:spcPct val="0"/>
              </a:spcAft>
              <a:defRPr sz="4400">
                <a:solidFill>
                  <a:schemeClr val="tx2"/>
                </a:solidFill>
                <a:latin typeface="Arial" charset="0"/>
                <a:cs typeface="Arial" charset="0"/>
              </a:defRPr>
            </a:lvl5pPr>
            <a:lvl6pPr marL="452020" algn="ctr" fontAlgn="base">
              <a:spcBef>
                <a:spcPct val="0"/>
              </a:spcBef>
              <a:spcAft>
                <a:spcPct val="0"/>
              </a:spcAft>
              <a:defRPr sz="4400">
                <a:solidFill>
                  <a:schemeClr val="tx2"/>
                </a:solidFill>
                <a:latin typeface="Arial" charset="0"/>
                <a:cs typeface="Arial" charset="0"/>
              </a:defRPr>
            </a:lvl6pPr>
            <a:lvl7pPr marL="904039" algn="ctr" fontAlgn="base">
              <a:spcBef>
                <a:spcPct val="0"/>
              </a:spcBef>
              <a:spcAft>
                <a:spcPct val="0"/>
              </a:spcAft>
              <a:defRPr sz="4400">
                <a:solidFill>
                  <a:schemeClr val="tx2"/>
                </a:solidFill>
                <a:latin typeface="Arial" charset="0"/>
                <a:cs typeface="Arial" charset="0"/>
              </a:defRPr>
            </a:lvl7pPr>
            <a:lvl8pPr marL="1356059" algn="ctr" fontAlgn="base">
              <a:spcBef>
                <a:spcPct val="0"/>
              </a:spcBef>
              <a:spcAft>
                <a:spcPct val="0"/>
              </a:spcAft>
              <a:defRPr sz="4400">
                <a:solidFill>
                  <a:schemeClr val="tx2"/>
                </a:solidFill>
                <a:latin typeface="Arial" charset="0"/>
                <a:cs typeface="Arial" charset="0"/>
              </a:defRPr>
            </a:lvl8pPr>
            <a:lvl9pPr marL="1808079" algn="ctr" fontAlgn="base">
              <a:spcBef>
                <a:spcPct val="0"/>
              </a:spcBef>
              <a:spcAft>
                <a:spcPct val="0"/>
              </a:spcAft>
              <a:defRPr sz="4400">
                <a:solidFill>
                  <a:schemeClr val="tx2"/>
                </a:solidFill>
                <a:latin typeface="Arial" charset="0"/>
                <a:cs typeface="Arial" charset="0"/>
              </a:defRPr>
            </a:lvl9pPr>
          </a:lstStyle>
          <a:p>
            <a:pPr defTabSz="1171575"/>
            <a:r>
              <a:rPr lang="en-US" sz="3200" dirty="0">
                <a:solidFill>
                  <a:schemeClr val="bg1"/>
                </a:solidFill>
                <a:cs typeface="Arial" pitchFamily="34" charset="0"/>
              </a:rPr>
              <a:t>Kenya is </a:t>
            </a:r>
            <a:r>
              <a:rPr lang="en-US" sz="3200" dirty="0" smtClean="0">
                <a:solidFill>
                  <a:schemeClr val="bg1"/>
                </a:solidFill>
                <a:cs typeface="Arial" pitchFamily="34" charset="0"/>
              </a:rPr>
              <a:t>not on course to reach </a:t>
            </a:r>
            <a:r>
              <a:rPr lang="en-US" sz="3200" dirty="0">
                <a:solidFill>
                  <a:schemeClr val="bg1"/>
                </a:solidFill>
                <a:cs typeface="Arial" pitchFamily="34" charset="0"/>
              </a:rPr>
              <a:t>the UNAIDS first 90 target for </a:t>
            </a:r>
            <a:r>
              <a:rPr lang="en-US" sz="3200" dirty="0" smtClean="0">
                <a:solidFill>
                  <a:schemeClr val="bg1"/>
                </a:solidFill>
                <a:cs typeface="Arial" pitchFamily="34" charset="0"/>
              </a:rPr>
              <a:t>men</a:t>
            </a:r>
            <a:endParaRPr lang="es-ES_tradnl" sz="3200" dirty="0">
              <a:solidFill>
                <a:schemeClr val="bg1"/>
              </a:solidFill>
              <a:cs typeface="Arial" pitchFamily="34" charset="0"/>
            </a:endParaRPr>
          </a:p>
        </p:txBody>
      </p:sp>
      <p:sp>
        <p:nvSpPr>
          <p:cNvPr id="8" name="Rectangle 7"/>
          <p:cNvSpPr/>
          <p:nvPr/>
        </p:nvSpPr>
        <p:spPr>
          <a:xfrm>
            <a:off x="0" y="6639163"/>
            <a:ext cx="5232806" cy="246221"/>
          </a:xfrm>
          <a:prstGeom prst="rect">
            <a:avLst/>
          </a:prstGeom>
        </p:spPr>
        <p:txBody>
          <a:bodyPr wrap="square">
            <a:spAutoFit/>
          </a:bodyPr>
          <a:lstStyle/>
          <a:p>
            <a:r>
              <a:rPr lang="en-US" sz="1000" dirty="0">
                <a:cs typeface="Open Sans Light"/>
              </a:rPr>
              <a:t>Source: COP 2017 Approval Meeting Outbrief, April 21, </a:t>
            </a:r>
            <a:r>
              <a:rPr lang="en-US" sz="1000" dirty="0" smtClean="0">
                <a:cs typeface="Open Sans Light"/>
              </a:rPr>
              <a:t>2017</a:t>
            </a:r>
            <a:endParaRPr lang="en-US" sz="1000" dirty="0">
              <a:cs typeface="Open Sans Light"/>
            </a:endParaRPr>
          </a:p>
        </p:txBody>
      </p:sp>
      <p:sp>
        <p:nvSpPr>
          <p:cNvPr id="4" name="Text Placeholder 3"/>
          <p:cNvSpPr>
            <a:spLocks noGrp="1"/>
          </p:cNvSpPr>
          <p:nvPr>
            <p:ph type="body" idx="1"/>
          </p:nvPr>
        </p:nvSpPr>
        <p:spPr>
          <a:xfrm>
            <a:off x="755576" y="1781125"/>
            <a:ext cx="7992888" cy="639763"/>
          </a:xfrm>
        </p:spPr>
        <p:txBody>
          <a:bodyPr/>
          <a:lstStyle/>
          <a:p>
            <a:pPr algn="ctr"/>
            <a:r>
              <a:rPr lang="en-GB" dirty="0" smtClean="0">
                <a:solidFill>
                  <a:srgbClr val="000000"/>
                </a:solidFill>
                <a:effectLst>
                  <a:outerShdw blurRad="38100" dist="38100" dir="2700000" algn="tl">
                    <a:srgbClr val="000000">
                      <a:alpha val="43137"/>
                    </a:srgbClr>
                  </a:outerShdw>
                </a:effectLst>
              </a:rPr>
              <a:t>Females				Males	</a:t>
            </a:r>
            <a:endParaRPr lang="en-GB" dirty="0">
              <a:solidFill>
                <a:srgbClr val="000000"/>
              </a:solidFill>
              <a:effectLst>
                <a:outerShdw blurRad="38100" dist="38100" dir="2700000" algn="tl">
                  <a:srgbClr val="000000">
                    <a:alpha val="43137"/>
                  </a:srgbClr>
                </a:outerShdw>
              </a:effectLst>
            </a:endParaRPr>
          </a:p>
        </p:txBody>
      </p:sp>
      <p:sp>
        <p:nvSpPr>
          <p:cNvPr id="19" name="TextBox 1"/>
          <p:cNvSpPr txBox="1"/>
          <p:nvPr/>
        </p:nvSpPr>
        <p:spPr>
          <a:xfrm>
            <a:off x="3275856" y="3754804"/>
            <a:ext cx="611412" cy="36004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800" b="1" dirty="0" smtClean="0">
                <a:solidFill>
                  <a:schemeClr val="bg1"/>
                </a:solidFill>
              </a:rPr>
              <a:t>84%</a:t>
            </a:r>
            <a:endParaRPr lang="en-GB" sz="1800" b="1" dirty="0">
              <a:solidFill>
                <a:schemeClr val="bg1"/>
              </a:solidFill>
            </a:endParaRPr>
          </a:p>
        </p:txBody>
      </p:sp>
      <p:sp>
        <p:nvSpPr>
          <p:cNvPr id="20" name="TextBox 1"/>
          <p:cNvSpPr txBox="1"/>
          <p:nvPr/>
        </p:nvSpPr>
        <p:spPr>
          <a:xfrm>
            <a:off x="5556024" y="3777756"/>
            <a:ext cx="611412" cy="36004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800" b="1" dirty="0" smtClean="0">
                <a:solidFill>
                  <a:schemeClr val="bg1"/>
                </a:solidFill>
              </a:rPr>
              <a:t>67%</a:t>
            </a:r>
            <a:endParaRPr lang="en-GB" sz="1800" b="1" dirty="0">
              <a:solidFill>
                <a:schemeClr val="bg1"/>
              </a:solidFill>
            </a:endParaRPr>
          </a:p>
        </p:txBody>
      </p:sp>
      <p:sp>
        <p:nvSpPr>
          <p:cNvPr id="21" name="TextBox 1"/>
          <p:cNvSpPr txBox="1"/>
          <p:nvPr/>
        </p:nvSpPr>
        <p:spPr>
          <a:xfrm>
            <a:off x="6516216" y="3778169"/>
            <a:ext cx="611412" cy="36004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800" b="1" dirty="0" smtClean="0">
                <a:solidFill>
                  <a:schemeClr val="bg1"/>
                </a:solidFill>
              </a:rPr>
              <a:t>84%</a:t>
            </a:r>
            <a:endParaRPr lang="en-GB" sz="1800" b="1" dirty="0">
              <a:solidFill>
                <a:schemeClr val="bg1"/>
              </a:solidFill>
            </a:endParaRPr>
          </a:p>
        </p:txBody>
      </p:sp>
      <p:sp>
        <p:nvSpPr>
          <p:cNvPr id="22" name="TextBox 1"/>
          <p:cNvSpPr txBox="1"/>
          <p:nvPr/>
        </p:nvSpPr>
        <p:spPr>
          <a:xfrm>
            <a:off x="7652820" y="3777756"/>
            <a:ext cx="611412" cy="36004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1800" b="1" dirty="0" smtClean="0">
                <a:solidFill>
                  <a:schemeClr val="bg1"/>
                </a:solidFill>
              </a:rPr>
              <a:t>84%</a:t>
            </a:r>
            <a:endParaRPr lang="en-GB" sz="1800" b="1" dirty="0">
              <a:solidFill>
                <a:schemeClr val="bg1"/>
              </a:solidFill>
            </a:endParaRPr>
          </a:p>
        </p:txBody>
      </p:sp>
      <p:cxnSp>
        <p:nvCxnSpPr>
          <p:cNvPr id="12" name="Straight Connector 11"/>
          <p:cNvCxnSpPr/>
          <p:nvPr/>
        </p:nvCxnSpPr>
        <p:spPr>
          <a:xfrm>
            <a:off x="4554860" y="2205102"/>
            <a:ext cx="0" cy="2770683"/>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684945" y="5601313"/>
            <a:ext cx="7972039" cy="646331"/>
          </a:xfrm>
          <a:prstGeom prst="rect">
            <a:avLst/>
          </a:prstGeom>
          <a:solidFill>
            <a:schemeClr val="bg1">
              <a:lumMod val="95000"/>
            </a:schemeClr>
          </a:solidFill>
        </p:spPr>
        <p:txBody>
          <a:bodyPr wrap="square">
            <a:spAutoFit/>
          </a:bodyPr>
          <a:lstStyle/>
          <a:p>
            <a:pPr algn="ctr">
              <a:buClr>
                <a:srgbClr val="032A36"/>
              </a:buClr>
              <a:buSzPct val="60000"/>
            </a:pPr>
            <a:r>
              <a:rPr lang="en-US" sz="1400" b="1" dirty="0" smtClean="0">
                <a:solidFill>
                  <a:srgbClr val="000000"/>
                </a:solidFill>
              </a:rPr>
              <a:t>W</a:t>
            </a:r>
            <a:r>
              <a:rPr lang="en-US" b="1" dirty="0" smtClean="0">
                <a:solidFill>
                  <a:srgbClr val="000000"/>
                </a:solidFill>
                <a:cs typeface="Open Sans Light"/>
              </a:rPr>
              <a:t>omen have almost reached 90% target for knowledge of HIV </a:t>
            </a:r>
            <a:r>
              <a:rPr lang="en-US" b="1" dirty="0" smtClean="0">
                <a:solidFill>
                  <a:srgbClr val="000000"/>
                </a:solidFill>
                <a:cs typeface="Open Sans Light"/>
              </a:rPr>
              <a:t>status but there is gap </a:t>
            </a:r>
            <a:r>
              <a:rPr lang="en-US" b="1" dirty="0">
                <a:solidFill>
                  <a:srgbClr val="000000"/>
                </a:solidFill>
                <a:cs typeface="Open Sans Light"/>
              </a:rPr>
              <a:t>for </a:t>
            </a:r>
            <a:r>
              <a:rPr lang="en-US" b="1" dirty="0" smtClean="0">
                <a:solidFill>
                  <a:srgbClr val="000000"/>
                </a:solidFill>
                <a:cs typeface="Open Sans Light"/>
              </a:rPr>
              <a:t>men: 67% overall know HIV status (only 48% among young men)</a:t>
            </a:r>
            <a:endParaRPr lang="en-US" b="1" dirty="0">
              <a:solidFill>
                <a:srgbClr val="000000"/>
              </a:solidFill>
              <a:cs typeface="Open Sans Light"/>
            </a:endParaRPr>
          </a:p>
        </p:txBody>
      </p:sp>
      <p:sp>
        <p:nvSpPr>
          <p:cNvPr id="5" name="TextBox 4"/>
          <p:cNvSpPr txBox="1"/>
          <p:nvPr/>
        </p:nvSpPr>
        <p:spPr>
          <a:xfrm>
            <a:off x="1024637" y="3079124"/>
            <a:ext cx="729687" cy="461665"/>
          </a:xfrm>
          <a:prstGeom prst="rect">
            <a:avLst/>
          </a:prstGeom>
          <a:noFill/>
        </p:spPr>
        <p:txBody>
          <a:bodyPr wrap="none" rtlCol="0">
            <a:spAutoFit/>
          </a:bodyPr>
          <a:lstStyle/>
          <a:p>
            <a:r>
              <a:rPr lang="en-GB" sz="2400" b="1" dirty="0" smtClean="0">
                <a:solidFill>
                  <a:schemeClr val="bg1"/>
                </a:solidFill>
              </a:rPr>
              <a:t>89%</a:t>
            </a:r>
            <a:endParaRPr lang="en-GB" sz="2400" b="1" dirty="0">
              <a:solidFill>
                <a:schemeClr val="bg1"/>
              </a:solidFill>
            </a:endParaRPr>
          </a:p>
        </p:txBody>
      </p:sp>
      <p:sp>
        <p:nvSpPr>
          <p:cNvPr id="25" name="TextBox 24"/>
          <p:cNvSpPr txBox="1"/>
          <p:nvPr/>
        </p:nvSpPr>
        <p:spPr>
          <a:xfrm>
            <a:off x="2090870" y="3570138"/>
            <a:ext cx="729687" cy="461665"/>
          </a:xfrm>
          <a:prstGeom prst="rect">
            <a:avLst/>
          </a:prstGeom>
          <a:noFill/>
        </p:spPr>
        <p:txBody>
          <a:bodyPr wrap="none" rtlCol="0">
            <a:spAutoFit/>
          </a:bodyPr>
          <a:lstStyle/>
          <a:p>
            <a:r>
              <a:rPr lang="en-GB" sz="2400" b="1" dirty="0" smtClean="0">
                <a:solidFill>
                  <a:schemeClr val="bg1"/>
                </a:solidFill>
              </a:rPr>
              <a:t>84%</a:t>
            </a:r>
            <a:endParaRPr lang="en-GB" sz="2400" b="1" dirty="0">
              <a:solidFill>
                <a:schemeClr val="bg1"/>
              </a:solidFill>
            </a:endParaRPr>
          </a:p>
        </p:txBody>
      </p:sp>
      <p:sp>
        <p:nvSpPr>
          <p:cNvPr id="26" name="TextBox 25"/>
          <p:cNvSpPr txBox="1"/>
          <p:nvPr/>
        </p:nvSpPr>
        <p:spPr>
          <a:xfrm>
            <a:off x="3152780" y="3891269"/>
            <a:ext cx="729687" cy="461665"/>
          </a:xfrm>
          <a:prstGeom prst="rect">
            <a:avLst/>
          </a:prstGeom>
          <a:noFill/>
        </p:spPr>
        <p:txBody>
          <a:bodyPr wrap="none" rtlCol="0">
            <a:spAutoFit/>
          </a:bodyPr>
          <a:lstStyle/>
          <a:p>
            <a:r>
              <a:rPr lang="en-GB" sz="2400" b="1" dirty="0" smtClean="0">
                <a:solidFill>
                  <a:schemeClr val="bg1"/>
                </a:solidFill>
              </a:rPr>
              <a:t>84%</a:t>
            </a:r>
            <a:endParaRPr lang="en-GB" sz="2400" b="1" dirty="0">
              <a:solidFill>
                <a:schemeClr val="bg1"/>
              </a:solidFill>
            </a:endParaRPr>
          </a:p>
        </p:txBody>
      </p:sp>
      <p:sp>
        <p:nvSpPr>
          <p:cNvPr id="27" name="TextBox 26"/>
          <p:cNvSpPr txBox="1"/>
          <p:nvPr/>
        </p:nvSpPr>
        <p:spPr>
          <a:xfrm>
            <a:off x="5364088" y="4105943"/>
            <a:ext cx="595035" cy="369332"/>
          </a:xfrm>
          <a:prstGeom prst="rect">
            <a:avLst/>
          </a:prstGeom>
          <a:noFill/>
        </p:spPr>
        <p:txBody>
          <a:bodyPr wrap="none" rtlCol="0">
            <a:spAutoFit/>
          </a:bodyPr>
          <a:lstStyle/>
          <a:p>
            <a:r>
              <a:rPr lang="en-GB" b="1" dirty="0" smtClean="0">
                <a:solidFill>
                  <a:schemeClr val="bg1"/>
                </a:solidFill>
              </a:rPr>
              <a:t>67%</a:t>
            </a:r>
            <a:endParaRPr lang="en-GB" b="1" dirty="0">
              <a:solidFill>
                <a:schemeClr val="bg1"/>
              </a:solidFill>
            </a:endParaRPr>
          </a:p>
        </p:txBody>
      </p:sp>
      <p:sp>
        <p:nvSpPr>
          <p:cNvPr id="28" name="TextBox 27"/>
          <p:cNvSpPr txBox="1"/>
          <p:nvPr/>
        </p:nvSpPr>
        <p:spPr>
          <a:xfrm>
            <a:off x="6516216" y="4114844"/>
            <a:ext cx="595035" cy="369332"/>
          </a:xfrm>
          <a:prstGeom prst="rect">
            <a:avLst/>
          </a:prstGeom>
          <a:noFill/>
        </p:spPr>
        <p:txBody>
          <a:bodyPr wrap="none" rtlCol="0">
            <a:spAutoFit/>
          </a:bodyPr>
          <a:lstStyle/>
          <a:p>
            <a:r>
              <a:rPr lang="en-GB" b="1" dirty="0" smtClean="0">
                <a:solidFill>
                  <a:schemeClr val="bg1"/>
                </a:solidFill>
              </a:rPr>
              <a:t>84%</a:t>
            </a:r>
            <a:endParaRPr lang="en-GB" b="1" dirty="0">
              <a:solidFill>
                <a:schemeClr val="bg1"/>
              </a:solidFill>
            </a:endParaRPr>
          </a:p>
        </p:txBody>
      </p:sp>
      <p:sp>
        <p:nvSpPr>
          <p:cNvPr id="29" name="TextBox 28"/>
          <p:cNvSpPr txBox="1"/>
          <p:nvPr/>
        </p:nvSpPr>
        <p:spPr>
          <a:xfrm>
            <a:off x="7596336" y="4138253"/>
            <a:ext cx="595035" cy="369332"/>
          </a:xfrm>
          <a:prstGeom prst="rect">
            <a:avLst/>
          </a:prstGeom>
          <a:noFill/>
        </p:spPr>
        <p:txBody>
          <a:bodyPr wrap="none" rtlCol="0">
            <a:spAutoFit/>
          </a:bodyPr>
          <a:lstStyle/>
          <a:p>
            <a:r>
              <a:rPr lang="en-GB" b="1" dirty="0" smtClean="0">
                <a:solidFill>
                  <a:schemeClr val="bg1"/>
                </a:solidFill>
              </a:rPr>
              <a:t>84%</a:t>
            </a:r>
            <a:endParaRPr lang="en-GB" b="1" dirty="0">
              <a:solidFill>
                <a:schemeClr val="bg1"/>
              </a:solidFill>
            </a:endParaRPr>
          </a:p>
        </p:txBody>
      </p:sp>
      <p:graphicFrame>
        <p:nvGraphicFramePr>
          <p:cNvPr id="24" name="Content Placeholder 15"/>
          <p:cNvGraphicFramePr>
            <a:graphicFrameLocks noGrp="1"/>
          </p:cNvGraphicFramePr>
          <p:nvPr>
            <p:ph sz="half" idx="2"/>
            <p:extLst>
              <p:ext uri="{D42A27DB-BD31-4B8C-83A1-F6EECF244321}">
                <p14:modId xmlns:p14="http://schemas.microsoft.com/office/powerpoint/2010/main" val="555727467"/>
              </p:ext>
            </p:extLst>
          </p:nvPr>
        </p:nvGraphicFramePr>
        <p:xfrm>
          <a:off x="0" y="2218970"/>
          <a:ext cx="4355975" cy="3082238"/>
        </p:xfrm>
        <a:graphic>
          <a:graphicData uri="http://schemas.openxmlformats.org/drawingml/2006/chart">
            <c:chart xmlns:c="http://schemas.openxmlformats.org/drawingml/2006/chart" xmlns:r="http://schemas.openxmlformats.org/officeDocument/2006/relationships" r:id="rId3"/>
          </a:graphicData>
        </a:graphic>
      </p:graphicFrame>
      <p:sp>
        <p:nvSpPr>
          <p:cNvPr id="30" name="TextBox 4"/>
          <p:cNvSpPr txBox="1"/>
          <p:nvPr/>
        </p:nvSpPr>
        <p:spPr>
          <a:xfrm>
            <a:off x="632409" y="3279834"/>
            <a:ext cx="729687" cy="461665"/>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2400" b="1" dirty="0" smtClean="0">
                <a:solidFill>
                  <a:schemeClr val="bg1"/>
                </a:solidFill>
              </a:rPr>
              <a:t>89</a:t>
            </a:r>
            <a:r>
              <a:rPr lang="en-GB" sz="2400" b="1" dirty="0" smtClean="0">
                <a:solidFill>
                  <a:schemeClr val="bg1"/>
                </a:solidFill>
              </a:rPr>
              <a:t>%</a:t>
            </a:r>
            <a:endParaRPr lang="en-GB" sz="2400" b="1" dirty="0">
              <a:solidFill>
                <a:schemeClr val="bg1"/>
              </a:solidFill>
            </a:endParaRPr>
          </a:p>
        </p:txBody>
      </p:sp>
      <p:sp>
        <p:nvSpPr>
          <p:cNvPr id="32" name="TextBox 4"/>
          <p:cNvSpPr txBox="1"/>
          <p:nvPr/>
        </p:nvSpPr>
        <p:spPr>
          <a:xfrm>
            <a:off x="1828746" y="3570137"/>
            <a:ext cx="729687" cy="461665"/>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2400" b="1" dirty="0" smtClean="0">
                <a:solidFill>
                  <a:schemeClr val="bg1"/>
                </a:solidFill>
              </a:rPr>
              <a:t>84</a:t>
            </a:r>
            <a:r>
              <a:rPr lang="en-GB" sz="2400" b="1" dirty="0" smtClean="0">
                <a:solidFill>
                  <a:schemeClr val="bg1"/>
                </a:solidFill>
              </a:rPr>
              <a:t>%</a:t>
            </a:r>
            <a:endParaRPr lang="en-GB" sz="2400" b="1" dirty="0">
              <a:solidFill>
                <a:schemeClr val="bg1"/>
              </a:solidFill>
            </a:endParaRPr>
          </a:p>
        </p:txBody>
      </p:sp>
      <p:sp>
        <p:nvSpPr>
          <p:cNvPr id="33" name="TextBox 4"/>
          <p:cNvSpPr txBox="1"/>
          <p:nvPr/>
        </p:nvSpPr>
        <p:spPr>
          <a:xfrm>
            <a:off x="3152779" y="3884011"/>
            <a:ext cx="729687" cy="461665"/>
          </a:xfrm>
          <a:prstGeom prst="rect">
            <a:avLst/>
          </a:prstGeom>
          <a:noFill/>
        </p:spPr>
        <p:txBody>
          <a:bodyPr wrap="non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GB" sz="2400" b="1" dirty="0" smtClean="0">
                <a:solidFill>
                  <a:schemeClr val="bg1"/>
                </a:solidFill>
              </a:rPr>
              <a:t>84</a:t>
            </a:r>
            <a:r>
              <a:rPr lang="en-GB" sz="2400" b="1" dirty="0" smtClean="0">
                <a:solidFill>
                  <a:schemeClr val="bg1"/>
                </a:solidFill>
              </a:rPr>
              <a:t>%</a:t>
            </a:r>
            <a:endParaRPr lang="en-GB" sz="2400" b="1" dirty="0">
              <a:solidFill>
                <a:schemeClr val="bg1"/>
              </a:solidFill>
            </a:endParaRPr>
          </a:p>
        </p:txBody>
      </p:sp>
      <p:graphicFrame>
        <p:nvGraphicFramePr>
          <p:cNvPr id="34" name="Content Placeholder 15"/>
          <p:cNvGraphicFramePr>
            <a:graphicFrameLocks noGrp="1"/>
          </p:cNvGraphicFramePr>
          <p:nvPr>
            <p:ph sz="quarter" idx="4"/>
            <p:extLst>
              <p:ext uri="{D42A27DB-BD31-4B8C-83A1-F6EECF244321}">
                <p14:modId xmlns:p14="http://schemas.microsoft.com/office/powerpoint/2010/main" val="3862120286"/>
              </p:ext>
            </p:extLst>
          </p:nvPr>
        </p:nvGraphicFramePr>
        <p:xfrm>
          <a:off x="4705908" y="2229703"/>
          <a:ext cx="4316171" cy="309610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9106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TextBox 2"/>
          <p:cNvSpPr txBox="1">
            <a:spLocks noChangeArrowheads="1"/>
          </p:cNvSpPr>
          <p:nvPr/>
        </p:nvSpPr>
        <p:spPr bwMode="auto">
          <a:xfrm>
            <a:off x="663603" y="2591950"/>
            <a:ext cx="3757726" cy="618791"/>
          </a:xfrm>
          <a:prstGeom prst="rect">
            <a:avLst/>
          </a:prstGeom>
          <a:solidFill>
            <a:schemeClr val="bg1">
              <a:lumMod val="95000"/>
            </a:schemeClr>
          </a:solidFill>
          <a:ln>
            <a:noFill/>
          </a:ln>
          <a:effectLst>
            <a:outerShdw blurRad="50800" dist="38100" dir="13500000" algn="br" rotWithShape="0">
              <a:prstClr val="black">
                <a:alpha val="40000"/>
              </a:prstClr>
            </a:outerShdw>
          </a:effectLst>
          <a:extLst/>
        </p:spPr>
        <p:txBody>
          <a:bodyPr wrap="square" lIns="116611" tIns="58309" rIns="116611" bIns="58309">
            <a:spAutoFit/>
          </a:bodyPr>
          <a:lstStyle>
            <a:lvl1pPr eaLnBrk="0" hangingPunct="0">
              <a:lnSpc>
                <a:spcPct val="90000"/>
              </a:lnSpc>
              <a:spcBef>
                <a:spcPts val="1000"/>
              </a:spcBef>
              <a:buFont typeface="Arial" pitchFamily="34" charset="0"/>
              <a:buChar char="•"/>
              <a:defRPr sz="2800">
                <a:solidFill>
                  <a:schemeClr val="tx1"/>
                </a:solidFill>
                <a:latin typeface="Arial" pitchFamily="34" charset="0"/>
                <a:cs typeface="Arial" pitchFamily="34" charset="0"/>
              </a:defRPr>
            </a:lvl1pPr>
            <a:lvl2pPr marL="742950" indent="-285750" eaLnBrk="0" hangingPunct="0">
              <a:lnSpc>
                <a:spcPct val="90000"/>
              </a:lnSpc>
              <a:spcBef>
                <a:spcPts val="5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lnSpc>
                <a:spcPct val="90000"/>
              </a:lnSpc>
              <a:spcBef>
                <a:spcPts val="5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lnSpc>
                <a:spcPct val="90000"/>
              </a:lnSpc>
              <a:spcBef>
                <a:spcPts val="500"/>
              </a:spcBef>
              <a:buFont typeface="Arial" pitchFamily="34" charset="0"/>
              <a:buChar char="•"/>
              <a:defRPr sz="1900">
                <a:solidFill>
                  <a:schemeClr val="tx1"/>
                </a:solidFill>
                <a:latin typeface="Arial" pitchFamily="34" charset="0"/>
                <a:cs typeface="Arial" pitchFamily="34" charset="0"/>
              </a:defRPr>
            </a:lvl4pPr>
            <a:lvl5pPr marL="2057400" indent="-228600" eaLnBrk="0" hangingPunct="0">
              <a:lnSpc>
                <a:spcPct val="90000"/>
              </a:lnSpc>
              <a:spcBef>
                <a:spcPts val="500"/>
              </a:spcBef>
              <a:buFont typeface="Arial" pitchFamily="34" charset="0"/>
              <a:buChar char="•"/>
              <a:defRPr sz="1900">
                <a:solidFill>
                  <a:schemeClr val="tx1"/>
                </a:solidFill>
                <a:latin typeface="Arial" pitchFamily="34" charset="0"/>
                <a:cs typeface="Arial" pitchFamily="34" charset="0"/>
              </a:defRPr>
            </a:lvl5pPr>
            <a:lvl6pPr marL="2514600" indent="-228600" defTabSz="912813" eaLnBrk="0" fontAlgn="base" hangingPunct="0">
              <a:lnSpc>
                <a:spcPct val="90000"/>
              </a:lnSpc>
              <a:spcBef>
                <a:spcPts val="500"/>
              </a:spcBef>
              <a:spcAft>
                <a:spcPct val="0"/>
              </a:spcAft>
              <a:buFont typeface="Arial" pitchFamily="34" charset="0"/>
              <a:buChar char="•"/>
              <a:defRPr sz="1900">
                <a:solidFill>
                  <a:schemeClr val="tx1"/>
                </a:solidFill>
                <a:latin typeface="Arial" pitchFamily="34" charset="0"/>
                <a:cs typeface="Arial" pitchFamily="34" charset="0"/>
              </a:defRPr>
            </a:lvl6pPr>
            <a:lvl7pPr marL="2971800" indent="-228600" defTabSz="912813" eaLnBrk="0" fontAlgn="base" hangingPunct="0">
              <a:lnSpc>
                <a:spcPct val="90000"/>
              </a:lnSpc>
              <a:spcBef>
                <a:spcPts val="500"/>
              </a:spcBef>
              <a:spcAft>
                <a:spcPct val="0"/>
              </a:spcAft>
              <a:buFont typeface="Arial" pitchFamily="34" charset="0"/>
              <a:buChar char="•"/>
              <a:defRPr sz="1900">
                <a:solidFill>
                  <a:schemeClr val="tx1"/>
                </a:solidFill>
                <a:latin typeface="Arial" pitchFamily="34" charset="0"/>
                <a:cs typeface="Arial" pitchFamily="34" charset="0"/>
              </a:defRPr>
            </a:lvl7pPr>
            <a:lvl8pPr marL="3429000" indent="-228600" defTabSz="912813" eaLnBrk="0" fontAlgn="base" hangingPunct="0">
              <a:lnSpc>
                <a:spcPct val="90000"/>
              </a:lnSpc>
              <a:spcBef>
                <a:spcPts val="500"/>
              </a:spcBef>
              <a:spcAft>
                <a:spcPct val="0"/>
              </a:spcAft>
              <a:buFont typeface="Arial" pitchFamily="34" charset="0"/>
              <a:buChar char="•"/>
              <a:defRPr sz="1900">
                <a:solidFill>
                  <a:schemeClr val="tx1"/>
                </a:solidFill>
                <a:latin typeface="Arial" pitchFamily="34" charset="0"/>
                <a:cs typeface="Arial" pitchFamily="34" charset="0"/>
              </a:defRPr>
            </a:lvl8pPr>
            <a:lvl9pPr marL="3886200" indent="-228600" defTabSz="912813" eaLnBrk="0" fontAlgn="base" hangingPunct="0">
              <a:lnSpc>
                <a:spcPct val="90000"/>
              </a:lnSpc>
              <a:spcBef>
                <a:spcPts val="500"/>
              </a:spcBef>
              <a:spcAft>
                <a:spcPct val="0"/>
              </a:spcAft>
              <a:buFont typeface="Arial" pitchFamily="34" charset="0"/>
              <a:buChar char="•"/>
              <a:defRPr sz="1900">
                <a:solidFill>
                  <a:schemeClr val="tx1"/>
                </a:solidFill>
                <a:latin typeface="Arial" pitchFamily="34" charset="0"/>
                <a:cs typeface="Arial" pitchFamily="34" charset="0"/>
              </a:defRPr>
            </a:lvl9pPr>
          </a:lstStyle>
          <a:p>
            <a:pPr algn="ctr" defTabSz="914035" fontAlgn="auto">
              <a:spcBef>
                <a:spcPts val="0"/>
              </a:spcBef>
              <a:spcAft>
                <a:spcPts val="0"/>
              </a:spcAft>
              <a:buNone/>
              <a:defRPr/>
            </a:pPr>
            <a:r>
              <a:rPr lang="en-US" sz="1800" b="1" dirty="0" smtClean="0">
                <a:latin typeface="+mn-lt"/>
              </a:rPr>
              <a:t>Approximately 30% of men in Kenya have never tested for HIV</a:t>
            </a:r>
          </a:p>
        </p:txBody>
      </p:sp>
      <p:sp>
        <p:nvSpPr>
          <p:cNvPr id="123908" name="Rectangle 4"/>
          <p:cNvSpPr>
            <a:spLocks noChangeArrowheads="1"/>
          </p:cNvSpPr>
          <p:nvPr/>
        </p:nvSpPr>
        <p:spPr bwMode="auto">
          <a:xfrm>
            <a:off x="886282" y="1522080"/>
            <a:ext cx="2893630" cy="1225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6611" tIns="58309" rIns="116611" bIns="58309">
            <a:spAutoFit/>
          </a:bodyPr>
          <a:lstStyle>
            <a:lvl1pPr eaLnBrk="0" hangingPunct="0">
              <a:lnSpc>
                <a:spcPct val="90000"/>
              </a:lnSpc>
              <a:spcBef>
                <a:spcPts val="1000"/>
              </a:spcBef>
              <a:buFont typeface="Arial" pitchFamily="34" charset="0"/>
              <a:buChar char="•"/>
              <a:defRPr sz="2800">
                <a:solidFill>
                  <a:schemeClr val="tx1"/>
                </a:solidFill>
                <a:latin typeface="Arial" pitchFamily="34" charset="0"/>
                <a:cs typeface="Arial" pitchFamily="34" charset="0"/>
              </a:defRPr>
            </a:lvl1pPr>
            <a:lvl2pPr marL="742950" indent="-285750" eaLnBrk="0" hangingPunct="0">
              <a:lnSpc>
                <a:spcPct val="90000"/>
              </a:lnSpc>
              <a:spcBef>
                <a:spcPts val="500"/>
              </a:spcBef>
              <a:buFont typeface="Arial" pitchFamily="34" charset="0"/>
              <a:buChar char="•"/>
              <a:defRPr sz="2400">
                <a:solidFill>
                  <a:schemeClr val="tx1"/>
                </a:solidFill>
                <a:latin typeface="Arial" pitchFamily="34" charset="0"/>
                <a:cs typeface="Arial" pitchFamily="34" charset="0"/>
              </a:defRPr>
            </a:lvl2pPr>
            <a:lvl3pPr marL="1143000" indent="-228600" eaLnBrk="0" hangingPunct="0">
              <a:lnSpc>
                <a:spcPct val="90000"/>
              </a:lnSpc>
              <a:spcBef>
                <a:spcPts val="500"/>
              </a:spcBef>
              <a:buFont typeface="Arial" pitchFamily="34" charset="0"/>
              <a:buChar char="•"/>
              <a:defRPr sz="2000">
                <a:solidFill>
                  <a:schemeClr val="tx1"/>
                </a:solidFill>
                <a:latin typeface="Arial" pitchFamily="34" charset="0"/>
                <a:cs typeface="Arial" pitchFamily="34" charset="0"/>
              </a:defRPr>
            </a:lvl3pPr>
            <a:lvl4pPr marL="1600200" indent="-228600" eaLnBrk="0" hangingPunct="0">
              <a:lnSpc>
                <a:spcPct val="90000"/>
              </a:lnSpc>
              <a:spcBef>
                <a:spcPts val="500"/>
              </a:spcBef>
              <a:buFont typeface="Arial" pitchFamily="34" charset="0"/>
              <a:buChar char="•"/>
              <a:defRPr sz="1900">
                <a:solidFill>
                  <a:schemeClr val="tx1"/>
                </a:solidFill>
                <a:latin typeface="Arial" pitchFamily="34" charset="0"/>
                <a:cs typeface="Arial" pitchFamily="34" charset="0"/>
              </a:defRPr>
            </a:lvl4pPr>
            <a:lvl5pPr marL="2057400" indent="-228600" eaLnBrk="0" hangingPunct="0">
              <a:lnSpc>
                <a:spcPct val="90000"/>
              </a:lnSpc>
              <a:spcBef>
                <a:spcPts val="500"/>
              </a:spcBef>
              <a:buFont typeface="Arial" pitchFamily="34" charset="0"/>
              <a:buChar char="•"/>
              <a:defRPr sz="1900">
                <a:solidFill>
                  <a:schemeClr val="tx1"/>
                </a:solidFill>
                <a:latin typeface="Arial" pitchFamily="34" charset="0"/>
                <a:cs typeface="Arial" pitchFamily="34" charset="0"/>
              </a:defRPr>
            </a:lvl5pPr>
            <a:lvl6pPr marL="2514600" indent="-228600" defTabSz="912813" eaLnBrk="0" fontAlgn="base" hangingPunct="0">
              <a:lnSpc>
                <a:spcPct val="90000"/>
              </a:lnSpc>
              <a:spcBef>
                <a:spcPts val="500"/>
              </a:spcBef>
              <a:spcAft>
                <a:spcPct val="0"/>
              </a:spcAft>
              <a:buFont typeface="Arial" pitchFamily="34" charset="0"/>
              <a:buChar char="•"/>
              <a:defRPr sz="1900">
                <a:solidFill>
                  <a:schemeClr val="tx1"/>
                </a:solidFill>
                <a:latin typeface="Arial" pitchFamily="34" charset="0"/>
                <a:cs typeface="Arial" pitchFamily="34" charset="0"/>
              </a:defRPr>
            </a:lvl6pPr>
            <a:lvl7pPr marL="2971800" indent="-228600" defTabSz="912813" eaLnBrk="0" fontAlgn="base" hangingPunct="0">
              <a:lnSpc>
                <a:spcPct val="90000"/>
              </a:lnSpc>
              <a:spcBef>
                <a:spcPts val="500"/>
              </a:spcBef>
              <a:spcAft>
                <a:spcPct val="0"/>
              </a:spcAft>
              <a:buFont typeface="Arial" pitchFamily="34" charset="0"/>
              <a:buChar char="•"/>
              <a:defRPr sz="1900">
                <a:solidFill>
                  <a:schemeClr val="tx1"/>
                </a:solidFill>
                <a:latin typeface="Arial" pitchFamily="34" charset="0"/>
                <a:cs typeface="Arial" pitchFamily="34" charset="0"/>
              </a:defRPr>
            </a:lvl7pPr>
            <a:lvl8pPr marL="3429000" indent="-228600" defTabSz="912813" eaLnBrk="0" fontAlgn="base" hangingPunct="0">
              <a:lnSpc>
                <a:spcPct val="90000"/>
              </a:lnSpc>
              <a:spcBef>
                <a:spcPts val="500"/>
              </a:spcBef>
              <a:spcAft>
                <a:spcPct val="0"/>
              </a:spcAft>
              <a:buFont typeface="Arial" pitchFamily="34" charset="0"/>
              <a:buChar char="•"/>
              <a:defRPr sz="1900">
                <a:solidFill>
                  <a:schemeClr val="tx1"/>
                </a:solidFill>
                <a:latin typeface="Arial" pitchFamily="34" charset="0"/>
                <a:cs typeface="Arial" pitchFamily="34" charset="0"/>
              </a:defRPr>
            </a:lvl8pPr>
            <a:lvl9pPr marL="3886200" indent="-228600" defTabSz="912813" eaLnBrk="0" fontAlgn="base" hangingPunct="0">
              <a:lnSpc>
                <a:spcPct val="90000"/>
              </a:lnSpc>
              <a:spcBef>
                <a:spcPts val="500"/>
              </a:spcBef>
              <a:spcAft>
                <a:spcPct val="0"/>
              </a:spcAft>
              <a:buFont typeface="Arial" pitchFamily="34" charset="0"/>
              <a:buChar char="•"/>
              <a:defRPr sz="1900">
                <a:solidFill>
                  <a:schemeClr val="tx1"/>
                </a:solidFill>
                <a:latin typeface="Arial" pitchFamily="34" charset="0"/>
                <a:cs typeface="Arial" pitchFamily="34" charset="0"/>
              </a:defRPr>
            </a:lvl9pPr>
          </a:lstStyle>
          <a:p>
            <a:pPr algn="ctr" rtl="1" eaLnBrk="1" hangingPunct="1">
              <a:lnSpc>
                <a:spcPct val="100000"/>
              </a:lnSpc>
              <a:spcBef>
                <a:spcPct val="0"/>
              </a:spcBef>
              <a:buFontTx/>
              <a:buNone/>
            </a:pPr>
            <a:r>
              <a:rPr lang="en-US" altLang="en-US" sz="7200" b="1" dirty="0" smtClean="0">
                <a:latin typeface="+mn-lt"/>
              </a:rPr>
              <a:t>Men</a:t>
            </a:r>
            <a:endParaRPr lang="en-US" altLang="en-US" sz="3600" b="1" dirty="0">
              <a:latin typeface="+mn-lt"/>
            </a:endParaRPr>
          </a:p>
        </p:txBody>
      </p:sp>
      <p:sp>
        <p:nvSpPr>
          <p:cNvPr id="9" name="Title 1"/>
          <p:cNvSpPr>
            <a:spLocks noGrp="1"/>
          </p:cNvSpPr>
          <p:nvPr>
            <p:ph type="title"/>
          </p:nvPr>
        </p:nvSpPr>
        <p:spPr>
          <a:xfrm>
            <a:off x="0" y="0"/>
            <a:ext cx="9144000" cy="1124744"/>
          </a:xfrm>
          <a:solidFill>
            <a:srgbClr val="002060"/>
          </a:soli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04" tIns="45202" rIns="90404" bIns="45202" numCol="1" anchor="ctr" anchorCtr="0" compatLnSpc="1">
            <a:prstTxWarp prst="textNoShape">
              <a:avLst/>
            </a:prstTxWarp>
            <a:noAutofit/>
          </a:bodyPr>
          <a:lstStyle/>
          <a:p>
            <a:r>
              <a:rPr lang="en-US" sz="3200" kern="1200" dirty="0" smtClean="0">
                <a:solidFill>
                  <a:schemeClr val="bg1"/>
                </a:solidFill>
              </a:rPr>
              <a:t>Scale-up of HIV testing services in Kenya</a:t>
            </a:r>
            <a:endParaRPr lang="en-US" sz="3200" kern="1200" dirty="0">
              <a:solidFill>
                <a:schemeClr val="bg1"/>
              </a:solidFill>
            </a:endParaRPr>
          </a:p>
        </p:txBody>
      </p:sp>
      <p:sp>
        <p:nvSpPr>
          <p:cNvPr id="13" name="Rectangle 12"/>
          <p:cNvSpPr/>
          <p:nvPr/>
        </p:nvSpPr>
        <p:spPr>
          <a:xfrm>
            <a:off x="-6032" y="6649620"/>
            <a:ext cx="3024336" cy="230832"/>
          </a:xfrm>
          <a:prstGeom prst="rect">
            <a:avLst/>
          </a:prstGeom>
        </p:spPr>
        <p:txBody>
          <a:bodyPr wrap="square">
            <a:spAutoFit/>
          </a:bodyPr>
          <a:lstStyle/>
          <a:p>
            <a:r>
              <a:rPr lang="en-US" sz="900" dirty="0">
                <a:cs typeface="Open Sans Light"/>
              </a:rPr>
              <a:t>Source: </a:t>
            </a:r>
            <a:r>
              <a:rPr lang="en-US" sz="900" dirty="0" smtClean="0">
                <a:cs typeface="Open Sans Light"/>
              </a:rPr>
              <a:t>Kenya AIDS Indicator Survey Report, 2012</a:t>
            </a:r>
            <a:endParaRPr lang="es-ES_tradnl" sz="900" dirty="0">
              <a:cs typeface="Open Sans Light"/>
            </a:endParaRPr>
          </a:p>
        </p:txBody>
      </p:sp>
      <p:sp>
        <p:nvSpPr>
          <p:cNvPr id="14" name="TextBox 13"/>
          <p:cNvSpPr txBox="1"/>
          <p:nvPr/>
        </p:nvSpPr>
        <p:spPr>
          <a:xfrm>
            <a:off x="251520" y="3679202"/>
            <a:ext cx="4390754" cy="276999"/>
          </a:xfrm>
          <a:prstGeom prst="rect">
            <a:avLst/>
          </a:prstGeom>
          <a:noFill/>
        </p:spPr>
        <p:txBody>
          <a:bodyPr wrap="square" rtlCol="0">
            <a:spAutoFit/>
          </a:bodyPr>
          <a:lstStyle/>
          <a:p>
            <a:pPr algn="ctr"/>
            <a:r>
              <a:rPr lang="en-GB" sz="1200" b="1" dirty="0" smtClean="0"/>
              <a:t>HIV Testing coverage in Kenya</a:t>
            </a:r>
            <a:r>
              <a:rPr lang="en-GB" sz="1200" b="1" dirty="0"/>
              <a:t> </a:t>
            </a:r>
            <a:r>
              <a:rPr lang="en-GB" sz="1200" b="1" dirty="0" smtClean="0"/>
              <a:t>2007 vs. 2012 by </a:t>
            </a:r>
            <a:r>
              <a:rPr lang="en-GB" sz="1200" b="1" dirty="0" smtClean="0"/>
              <a:t>gender</a:t>
            </a:r>
            <a:endParaRPr lang="en-GB" sz="1200" b="1" dirty="0"/>
          </a:p>
        </p:txBody>
      </p:sp>
      <p:graphicFrame>
        <p:nvGraphicFramePr>
          <p:cNvPr id="12" name="Chart 11"/>
          <p:cNvGraphicFramePr>
            <a:graphicFrameLocks/>
          </p:cNvGraphicFramePr>
          <p:nvPr>
            <p:extLst>
              <p:ext uri="{D42A27DB-BD31-4B8C-83A1-F6EECF244321}">
                <p14:modId xmlns:p14="http://schemas.microsoft.com/office/powerpoint/2010/main" val="162025581"/>
              </p:ext>
            </p:extLst>
          </p:nvPr>
        </p:nvGraphicFramePr>
        <p:xfrm>
          <a:off x="107504" y="4091231"/>
          <a:ext cx="4313825" cy="2567506"/>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8230" t="47778" r="13541" b="12037"/>
          <a:stretch/>
        </p:blipFill>
        <p:spPr bwMode="auto">
          <a:xfrm>
            <a:off x="4592424" y="1820193"/>
            <a:ext cx="4320480" cy="1840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211960" y="1475283"/>
            <a:ext cx="5067096" cy="276999"/>
          </a:xfrm>
          <a:prstGeom prst="rect">
            <a:avLst/>
          </a:prstGeom>
          <a:noFill/>
        </p:spPr>
        <p:txBody>
          <a:bodyPr wrap="square" rtlCol="0">
            <a:spAutoFit/>
          </a:bodyPr>
          <a:lstStyle/>
          <a:p>
            <a:pPr algn="ctr"/>
            <a:r>
              <a:rPr lang="en-GB" sz="1200" b="1" dirty="0" smtClean="0"/>
              <a:t>Rapid Scale-up of HIV testing and  Counselling services, Kenya</a:t>
            </a:r>
            <a:endParaRPr lang="en-GB" sz="1200" b="1" dirty="0"/>
          </a:p>
        </p:txBody>
      </p:sp>
      <p:sp>
        <p:nvSpPr>
          <p:cNvPr id="16" name="TextBox 15"/>
          <p:cNvSpPr txBox="1"/>
          <p:nvPr/>
        </p:nvSpPr>
        <p:spPr>
          <a:xfrm>
            <a:off x="5004048" y="4291361"/>
            <a:ext cx="3449729" cy="461665"/>
          </a:xfrm>
          <a:prstGeom prst="rect">
            <a:avLst/>
          </a:prstGeom>
          <a:noFill/>
        </p:spPr>
        <p:txBody>
          <a:bodyPr wrap="square" rtlCol="0">
            <a:spAutoFit/>
          </a:bodyPr>
          <a:lstStyle/>
          <a:p>
            <a:pPr algn="ctr"/>
            <a:r>
              <a:rPr lang="en-GB" sz="1200" b="1" dirty="0" smtClean="0"/>
              <a:t>Proportion of young people in Kenya ever tested for HIV by age and </a:t>
            </a:r>
            <a:r>
              <a:rPr lang="en-GB" sz="1200" b="1" dirty="0" smtClean="0"/>
              <a:t>gender</a:t>
            </a:r>
            <a:endParaRPr lang="en-GB" sz="1200" b="1" dirty="0"/>
          </a:p>
        </p:txBody>
      </p:sp>
      <p:grpSp>
        <p:nvGrpSpPr>
          <p:cNvPr id="17" name="Group 4"/>
          <p:cNvGrpSpPr>
            <a:grpSpLocks noChangeAspect="1"/>
          </p:cNvGrpSpPr>
          <p:nvPr/>
        </p:nvGrpSpPr>
        <p:grpSpPr bwMode="auto">
          <a:xfrm>
            <a:off x="4631386" y="4871348"/>
            <a:ext cx="4326447" cy="933915"/>
            <a:chOff x="567" y="3088"/>
            <a:chExt cx="4804" cy="1037"/>
          </a:xfrm>
        </p:grpSpPr>
        <p:sp>
          <p:nvSpPr>
            <p:cNvPr id="18" name="AutoShape 3"/>
            <p:cNvSpPr>
              <a:spLocks noChangeAspect="1" noChangeArrowheads="1" noTextEdit="1"/>
            </p:cNvSpPr>
            <p:nvPr/>
          </p:nvSpPr>
          <p:spPr bwMode="auto">
            <a:xfrm>
              <a:off x="567" y="3088"/>
              <a:ext cx="4804" cy="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 y="3088"/>
              <a:ext cx="4806"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7902553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316" y="0"/>
            <a:ext cx="9144000" cy="1080000"/>
          </a:xfrm>
          <a:solidFill>
            <a:srgbClr val="002060"/>
          </a:soli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04" tIns="45202" rIns="90404" bIns="45202" numCol="1" anchor="ctr" anchorCtr="0" compatLnSpc="1">
            <a:prstTxWarp prst="textNoShape">
              <a:avLst/>
            </a:prstTxWarp>
            <a:noAutofit/>
          </a:bodyPr>
          <a:lstStyle/>
          <a:p>
            <a:r>
              <a:rPr lang="en-US" sz="3200" kern="1200" dirty="0" smtClean="0">
                <a:solidFill>
                  <a:schemeClr val="bg1"/>
                </a:solidFill>
              </a:rPr>
              <a:t>ICAP innovation for reaching men</a:t>
            </a:r>
            <a:endParaRPr lang="en-US" sz="3200" kern="1200" dirty="0">
              <a:solidFill>
                <a:schemeClr val="bg1"/>
              </a:solidFill>
            </a:endParaRPr>
          </a:p>
        </p:txBody>
      </p:sp>
      <p:sp>
        <p:nvSpPr>
          <p:cNvPr id="10" name="Rectangle 9"/>
          <p:cNvSpPr/>
          <p:nvPr/>
        </p:nvSpPr>
        <p:spPr>
          <a:xfrm>
            <a:off x="4165416" y="1548075"/>
            <a:ext cx="4759896" cy="4401205"/>
          </a:xfrm>
          <a:prstGeom prst="rect">
            <a:avLst/>
          </a:prstGeom>
        </p:spPr>
        <p:txBody>
          <a:bodyPr wrap="square">
            <a:spAutoFit/>
          </a:bodyPr>
          <a:lstStyle/>
          <a:p>
            <a:pPr marL="171450" indent="-171450">
              <a:buClr>
                <a:srgbClr val="B4CC44"/>
              </a:buClr>
              <a:buSzPct val="60000"/>
              <a:buFont typeface="Lucida Grande"/>
              <a:buChar char="▶"/>
            </a:pPr>
            <a:endParaRPr lang="en-US" sz="2000" dirty="0" smtClean="0"/>
          </a:p>
          <a:p>
            <a:pPr marL="171450" indent="-171450">
              <a:buClr>
                <a:srgbClr val="B4CC44"/>
              </a:buClr>
              <a:buSzPct val="60000"/>
              <a:buFont typeface="Lucida Grande"/>
              <a:buChar char="▶"/>
            </a:pPr>
            <a:r>
              <a:rPr lang="en-US" sz="2000" dirty="0" smtClean="0"/>
              <a:t>In </a:t>
            </a:r>
            <a:r>
              <a:rPr lang="en-US" sz="2000" dirty="0"/>
              <a:t>March 2017, a multiple disease screening program </a:t>
            </a:r>
            <a:r>
              <a:rPr lang="en-US" sz="2000" dirty="0" smtClean="0"/>
              <a:t>started offering wellness </a:t>
            </a:r>
            <a:r>
              <a:rPr lang="en-US" sz="2000" dirty="0"/>
              <a:t>services including screening </a:t>
            </a:r>
            <a:r>
              <a:rPr lang="en-US" sz="2000" dirty="0" smtClean="0"/>
              <a:t>for:</a:t>
            </a:r>
          </a:p>
          <a:p>
            <a:pPr marL="628650" lvl="1" indent="-171450">
              <a:buClr>
                <a:srgbClr val="B4CC44"/>
              </a:buClr>
              <a:buSzPct val="60000"/>
              <a:buFont typeface="Lucida Grande"/>
              <a:buChar char="▶"/>
            </a:pPr>
            <a:r>
              <a:rPr lang="en-US" sz="2000" dirty="0"/>
              <a:t>TB </a:t>
            </a:r>
            <a:r>
              <a:rPr lang="en-US" sz="2000" dirty="0" smtClean="0"/>
              <a:t>disease</a:t>
            </a:r>
          </a:p>
          <a:p>
            <a:pPr marL="628650" lvl="1" indent="-171450">
              <a:buClr>
                <a:srgbClr val="B4CC44"/>
              </a:buClr>
              <a:buSzPct val="60000"/>
              <a:buFont typeface="Lucida Grande"/>
              <a:buChar char="▶"/>
            </a:pPr>
            <a:r>
              <a:rPr lang="en-US" sz="2000" dirty="0"/>
              <a:t>Hypertension (blood pressure)</a:t>
            </a:r>
          </a:p>
          <a:p>
            <a:pPr marL="628650" lvl="1" indent="-171450">
              <a:buClr>
                <a:srgbClr val="B4CC44"/>
              </a:buClr>
              <a:buSzPct val="60000"/>
              <a:buFont typeface="Lucida Grande"/>
              <a:buChar char="▶"/>
            </a:pPr>
            <a:r>
              <a:rPr lang="en-US" sz="2000" dirty="0" smtClean="0"/>
              <a:t>Nutritional </a:t>
            </a:r>
            <a:r>
              <a:rPr lang="en-US" sz="2000" dirty="0" smtClean="0"/>
              <a:t>status (weight</a:t>
            </a:r>
            <a:r>
              <a:rPr lang="en-US" sz="2000" dirty="0"/>
              <a:t>, height</a:t>
            </a:r>
            <a:r>
              <a:rPr lang="en-US" sz="2000" dirty="0" smtClean="0"/>
              <a:t>)</a:t>
            </a:r>
            <a:endParaRPr lang="en-US" sz="2000" dirty="0" smtClean="0"/>
          </a:p>
          <a:p>
            <a:pPr marL="628650" lvl="1" indent="-171450">
              <a:buClr>
                <a:srgbClr val="B4CC44"/>
              </a:buClr>
              <a:buSzPct val="60000"/>
              <a:buFont typeface="Lucida Grande"/>
              <a:buChar char="▶"/>
            </a:pPr>
            <a:r>
              <a:rPr lang="en-US" sz="2000" dirty="0" smtClean="0"/>
              <a:t>HIV </a:t>
            </a:r>
            <a:r>
              <a:rPr lang="en-US" sz="2000" dirty="0" smtClean="0"/>
              <a:t>infection</a:t>
            </a:r>
          </a:p>
          <a:p>
            <a:pPr marL="628650" lvl="1" indent="-171450">
              <a:buClr>
                <a:srgbClr val="B4CC44"/>
              </a:buClr>
              <a:buSzPct val="60000"/>
              <a:buFont typeface="Lucida Grande"/>
              <a:buChar char="▶"/>
            </a:pPr>
            <a:endParaRPr lang="en-US" sz="2000" dirty="0" smtClean="0"/>
          </a:p>
          <a:p>
            <a:pPr marL="171450" indent="-171450">
              <a:buClr>
                <a:srgbClr val="B4CC44"/>
              </a:buClr>
              <a:buSzPct val="60000"/>
              <a:buFont typeface="Lucida Grande"/>
              <a:buChar char="▶"/>
            </a:pPr>
            <a:r>
              <a:rPr lang="en-US" sz="2000" dirty="0"/>
              <a:t>Located at the </a:t>
            </a:r>
            <a:r>
              <a:rPr lang="en-US" sz="2000" dirty="0" smtClean="0"/>
              <a:t>hospital </a:t>
            </a:r>
            <a:r>
              <a:rPr lang="en-US" sz="2000" dirty="0" smtClean="0"/>
              <a:t>entrance, </a:t>
            </a:r>
            <a:r>
              <a:rPr lang="en-US" sz="2000" dirty="0"/>
              <a:t>clients and visitors (&gt;15 years old) were eligible to access the service </a:t>
            </a:r>
            <a:r>
              <a:rPr lang="en-US" sz="2000" dirty="0" smtClean="0"/>
              <a:t>from 8 am </a:t>
            </a:r>
            <a:r>
              <a:rPr lang="en-US" sz="2000" dirty="0"/>
              <a:t>to </a:t>
            </a:r>
            <a:r>
              <a:rPr lang="en-US" sz="2000" dirty="0" smtClean="0"/>
              <a:t>9 pm </a:t>
            </a:r>
            <a:r>
              <a:rPr lang="en-US" sz="2000" dirty="0"/>
              <a:t>daily including </a:t>
            </a:r>
            <a:r>
              <a:rPr lang="en-US" sz="2000" dirty="0" smtClean="0"/>
              <a:t>weekends</a:t>
            </a:r>
            <a:endParaRPr lang="en-US" sz="2000" dirty="0" smtClean="0"/>
          </a:p>
          <a:p>
            <a:pPr marL="171450" indent="-171450">
              <a:buClr>
                <a:srgbClr val="B4CC44"/>
              </a:buClr>
              <a:buSzPct val="60000"/>
              <a:buFont typeface="Lucida Grande"/>
              <a:buChar char="▶"/>
            </a:pPr>
            <a:endParaRPr lang="en-US" sz="2000" dirty="0"/>
          </a:p>
        </p:txBody>
      </p:sp>
      <p:pic>
        <p:nvPicPr>
          <p:cNvPr id="6" name="Picture 5" descr="C:\Users\Fillet.lugalia\Desktop\IMG-20171118-WA001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8298" y="1772816"/>
            <a:ext cx="3307472" cy="3354412"/>
          </a:xfrm>
          <a:prstGeom prst="rect">
            <a:avLst/>
          </a:prstGeom>
          <a:noFill/>
          <a:effectLst>
            <a:outerShdw blurRad="50800" dist="38100" dir="13500000" algn="b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06172" y="5127228"/>
            <a:ext cx="3699413" cy="646331"/>
          </a:xfrm>
          <a:prstGeom prst="rect">
            <a:avLst/>
          </a:prstGeom>
          <a:noFill/>
        </p:spPr>
        <p:txBody>
          <a:bodyPr wrap="square" rtlCol="0">
            <a:spAutoFit/>
          </a:bodyPr>
          <a:lstStyle/>
          <a:p>
            <a:pPr defTabSz="904039"/>
            <a:r>
              <a:rPr lang="en-GB" dirty="0" smtClean="0">
                <a:solidFill>
                  <a:srgbClr val="003366"/>
                </a:solidFill>
              </a:rPr>
              <a:t>Multiple disease screening booths </a:t>
            </a:r>
            <a:r>
              <a:rPr lang="en-GB" dirty="0">
                <a:solidFill>
                  <a:srgbClr val="003366"/>
                </a:solidFill>
              </a:rPr>
              <a:t>at </a:t>
            </a:r>
            <a:r>
              <a:rPr lang="en-GB" dirty="0" smtClean="0">
                <a:solidFill>
                  <a:srgbClr val="003366"/>
                </a:solidFill>
              </a:rPr>
              <a:t>the hospital main </a:t>
            </a:r>
            <a:r>
              <a:rPr lang="en-GB" dirty="0">
                <a:solidFill>
                  <a:srgbClr val="003366"/>
                </a:solidFill>
              </a:rPr>
              <a:t>entrance</a:t>
            </a:r>
          </a:p>
        </p:txBody>
      </p:sp>
    </p:spTree>
    <p:extLst>
      <p:ext uri="{BB962C8B-B14F-4D97-AF65-F5344CB8AC3E}">
        <p14:creationId xmlns:p14="http://schemas.microsoft.com/office/powerpoint/2010/main" val="9260963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316" y="0"/>
            <a:ext cx="9144000" cy="1080000"/>
          </a:xfrm>
          <a:solidFill>
            <a:srgbClr val="002060"/>
          </a:soli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04" tIns="45202" rIns="90404" bIns="45202" numCol="1" anchor="ctr" anchorCtr="0" compatLnSpc="1">
            <a:prstTxWarp prst="textNoShape">
              <a:avLst/>
            </a:prstTxWarp>
            <a:noAutofit/>
          </a:bodyPr>
          <a:lstStyle/>
          <a:p>
            <a:r>
              <a:rPr lang="en-US" sz="3200" kern="1200" dirty="0" smtClean="0">
                <a:solidFill>
                  <a:schemeClr val="bg1"/>
                </a:solidFill>
              </a:rPr>
              <a:t>Implementation of multiple disease screening service</a:t>
            </a:r>
            <a:endParaRPr lang="en-US" sz="3200" kern="1200" dirty="0">
              <a:solidFill>
                <a:schemeClr val="bg1"/>
              </a:solidFill>
            </a:endParaRPr>
          </a:p>
        </p:txBody>
      </p:sp>
      <p:graphicFrame>
        <p:nvGraphicFramePr>
          <p:cNvPr id="2" name="Diagram 1"/>
          <p:cNvGraphicFramePr/>
          <p:nvPr>
            <p:extLst>
              <p:ext uri="{D42A27DB-BD31-4B8C-83A1-F6EECF244321}">
                <p14:modId xmlns:p14="http://schemas.microsoft.com/office/powerpoint/2010/main" val="2214531251"/>
              </p:ext>
            </p:extLst>
          </p:nvPr>
        </p:nvGraphicFramePr>
        <p:xfrm>
          <a:off x="2555776" y="1340768"/>
          <a:ext cx="5904656" cy="51473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0488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316" y="0"/>
            <a:ext cx="9144000" cy="1268760"/>
          </a:xfrm>
          <a:solidFill>
            <a:srgbClr val="002060"/>
          </a:solid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04" tIns="45202" rIns="90404" bIns="45202" numCol="1" anchor="ctr" anchorCtr="0" compatLnSpc="1">
            <a:prstTxWarp prst="textNoShape">
              <a:avLst/>
            </a:prstTxWarp>
            <a:noAutofit/>
          </a:bodyPr>
          <a:lstStyle/>
          <a:p>
            <a:r>
              <a:rPr lang="en-US" sz="3200" kern="1200" dirty="0">
                <a:solidFill>
                  <a:schemeClr val="bg1"/>
                </a:solidFill>
              </a:rPr>
              <a:t>Package of Service at the Multiple Disease </a:t>
            </a:r>
            <a:r>
              <a:rPr lang="en-US" sz="3200" kern="1200" dirty="0" smtClean="0">
                <a:solidFill>
                  <a:schemeClr val="bg1"/>
                </a:solidFill>
              </a:rPr>
              <a:t>Screening </a:t>
            </a:r>
            <a:r>
              <a:rPr lang="en-US" sz="3200" kern="1200" dirty="0">
                <a:solidFill>
                  <a:schemeClr val="bg1"/>
                </a:solidFill>
              </a:rPr>
              <a:t>S</a:t>
            </a:r>
            <a:r>
              <a:rPr lang="en-US" sz="3200" kern="1200" dirty="0" smtClean="0">
                <a:solidFill>
                  <a:schemeClr val="bg1"/>
                </a:solidFill>
              </a:rPr>
              <a:t>ervice</a:t>
            </a:r>
            <a:endParaRPr lang="en-US" sz="3200" kern="1200" dirty="0">
              <a:solidFill>
                <a:schemeClr val="bg1"/>
              </a:solidFill>
            </a:endParaRPr>
          </a:p>
        </p:txBody>
      </p:sp>
      <p:pic>
        <p:nvPicPr>
          <p:cNvPr id="4"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792" t="45800" r="46250" b="13519"/>
          <a:stretch/>
        </p:blipFill>
        <p:spPr bwMode="auto">
          <a:xfrm>
            <a:off x="4109379" y="2625883"/>
            <a:ext cx="1368152" cy="130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937" t="41443" r="58543" b="27778"/>
          <a:stretch/>
        </p:blipFill>
        <p:spPr bwMode="auto">
          <a:xfrm>
            <a:off x="1336047" y="3986102"/>
            <a:ext cx="1535063" cy="1295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417" t="31851" r="54062" b="18333"/>
          <a:stretch/>
        </p:blipFill>
        <p:spPr bwMode="auto">
          <a:xfrm>
            <a:off x="6552562" y="1715453"/>
            <a:ext cx="1105273" cy="1213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4583" t="44723" r="59896" b="28704"/>
          <a:stretch/>
        </p:blipFill>
        <p:spPr bwMode="auto">
          <a:xfrm>
            <a:off x="6624840" y="4162596"/>
            <a:ext cx="971496" cy="935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3"/>
          <p:cNvSpPr txBox="1"/>
          <p:nvPr/>
        </p:nvSpPr>
        <p:spPr>
          <a:xfrm>
            <a:off x="1559399" y="3097051"/>
            <a:ext cx="1083951"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dirty="0" smtClean="0"/>
              <a:t>Nutritional </a:t>
            </a:r>
          </a:p>
          <a:p>
            <a:pPr algn="ctr"/>
            <a:r>
              <a:rPr lang="en-GB" sz="1400" b="1" dirty="0" smtClean="0"/>
              <a:t>assessment</a:t>
            </a:r>
            <a:endParaRPr lang="en-GB" sz="1400" b="1" dirty="0"/>
          </a:p>
        </p:txBody>
      </p:sp>
      <p:sp>
        <p:nvSpPr>
          <p:cNvPr id="11" name="TextBox 12"/>
          <p:cNvSpPr txBox="1"/>
          <p:nvPr/>
        </p:nvSpPr>
        <p:spPr>
          <a:xfrm>
            <a:off x="3960633" y="3982172"/>
            <a:ext cx="1331069"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dirty="0" smtClean="0"/>
              <a:t>Blood pressure</a:t>
            </a:r>
          </a:p>
          <a:p>
            <a:pPr algn="ctr"/>
            <a:r>
              <a:rPr lang="en-GB" sz="1400" b="1" dirty="0" smtClean="0"/>
              <a:t>assessment</a:t>
            </a:r>
            <a:endParaRPr lang="en-GB" sz="1400" b="1" dirty="0"/>
          </a:p>
        </p:txBody>
      </p:sp>
      <p:sp>
        <p:nvSpPr>
          <p:cNvPr id="12" name="TextBox 13"/>
          <p:cNvSpPr txBox="1"/>
          <p:nvPr/>
        </p:nvSpPr>
        <p:spPr>
          <a:xfrm>
            <a:off x="6196637" y="3017654"/>
            <a:ext cx="1683346"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dirty="0" smtClean="0"/>
              <a:t>HIV testing </a:t>
            </a:r>
          </a:p>
          <a:p>
            <a:pPr algn="ctr"/>
            <a:r>
              <a:rPr lang="en-GB" sz="1400" b="1" dirty="0" smtClean="0"/>
              <a:t>and linkage to ART</a:t>
            </a:r>
          </a:p>
        </p:txBody>
      </p:sp>
      <p:sp>
        <p:nvSpPr>
          <p:cNvPr id="13" name="TextBox 14"/>
          <p:cNvSpPr txBox="1"/>
          <p:nvPr/>
        </p:nvSpPr>
        <p:spPr>
          <a:xfrm>
            <a:off x="1571821" y="5324708"/>
            <a:ext cx="1217129"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dirty="0" smtClean="0"/>
              <a:t>TB </a:t>
            </a:r>
            <a:r>
              <a:rPr lang="en-GB" sz="1400" b="1" dirty="0" smtClean="0"/>
              <a:t>screening</a:t>
            </a:r>
            <a:endParaRPr lang="en-GB" sz="1400" b="1" dirty="0" smtClean="0"/>
          </a:p>
        </p:txBody>
      </p:sp>
      <p:sp>
        <p:nvSpPr>
          <p:cNvPr id="14" name="TextBox 15"/>
          <p:cNvSpPr txBox="1"/>
          <p:nvPr/>
        </p:nvSpPr>
        <p:spPr>
          <a:xfrm>
            <a:off x="6669309" y="5229796"/>
            <a:ext cx="871777" cy="307777"/>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400" b="1" dirty="0" smtClean="0"/>
              <a:t>Referrals</a:t>
            </a:r>
          </a:p>
        </p:txBody>
      </p:sp>
      <p:pic>
        <p:nvPicPr>
          <p:cNvPr id="17" name="Picture 16"/>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36296" y="5949280"/>
            <a:ext cx="1691680" cy="666693"/>
          </a:xfrm>
          <a:prstGeom prst="rect">
            <a:avLst/>
          </a:prstGeom>
          <a:noFill/>
          <a:ln>
            <a:noFill/>
          </a:ln>
        </p:spPr>
      </p:pic>
      <p:pic>
        <p:nvPicPr>
          <p:cNvPr id="2050" name="Picture 2"/>
          <p:cNvPicPr>
            <a:picLocks noChangeAspect="1" noChangeArrowheads="1"/>
          </p:cNvPicPr>
          <p:nvPr/>
        </p:nvPicPr>
        <p:blipFill rotWithShape="1">
          <a:blip r:embed="rId8">
            <a:extLst>
              <a:ext uri="{28A0092B-C50C-407E-A947-70E740481C1C}">
                <a14:useLocalDpi xmlns:a14="http://schemas.microsoft.com/office/drawing/2010/main" val="0"/>
              </a:ext>
            </a:extLst>
          </a:blip>
          <a:srcRect l="1071" t="44002" r="92946" b="36825"/>
          <a:stretch/>
        </p:blipFill>
        <p:spPr bwMode="auto">
          <a:xfrm>
            <a:off x="1738907" y="1782191"/>
            <a:ext cx="729342" cy="1314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39081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780928"/>
            <a:ext cx="9144000" cy="1470025"/>
          </a:xfrm>
          <a:solidFill>
            <a:srgbClr val="002060"/>
          </a:solidFill>
        </p:spPr>
        <p:txBody>
          <a:bodyPr/>
          <a:lstStyle/>
          <a:p>
            <a:r>
              <a:rPr lang="en-GB" dirty="0" smtClean="0">
                <a:solidFill>
                  <a:schemeClr val="bg1"/>
                </a:solidFill>
              </a:rPr>
              <a:t>Results of implementation</a:t>
            </a:r>
            <a:endParaRPr lang="en-GB" dirty="0">
              <a:solidFill>
                <a:schemeClr val="bg1"/>
              </a:solidFill>
            </a:endParaRPr>
          </a:p>
        </p:txBody>
      </p:sp>
    </p:spTree>
    <p:extLst>
      <p:ext uri="{BB962C8B-B14F-4D97-AF65-F5344CB8AC3E}">
        <p14:creationId xmlns:p14="http://schemas.microsoft.com/office/powerpoint/2010/main" val="3377559809"/>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9_Diseño predeterminado">
  <a:themeElements>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6759</TotalTime>
  <Words>986</Words>
  <Application>Microsoft Office PowerPoint</Application>
  <PresentationFormat>On-screen Show (4:3)</PresentationFormat>
  <Paragraphs>190</Paragraphs>
  <Slides>18</Slides>
  <Notes>14</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Diseño predeterminado</vt:lpstr>
      <vt:lpstr>9_Diseño predeterminado</vt:lpstr>
      <vt:lpstr>Multiple disease screening to destigmatize HIV testing and increase identification of Persons Living with HIV in Kisumu, Kenya</vt:lpstr>
      <vt:lpstr>PowerPoint Presentation</vt:lpstr>
      <vt:lpstr>Kenya Country Context</vt:lpstr>
      <vt:lpstr>PowerPoint Presentation</vt:lpstr>
      <vt:lpstr>Scale-up of HIV testing services in Kenya</vt:lpstr>
      <vt:lpstr>ICAP innovation for reaching men</vt:lpstr>
      <vt:lpstr>Implementation of multiple disease screening service</vt:lpstr>
      <vt:lpstr>Package of Service at the Multiple Disease Screening Service</vt:lpstr>
      <vt:lpstr>Results of implementation</vt:lpstr>
      <vt:lpstr> HIV testing cascade at the multiple disease screening service, April-December 2017 </vt:lpstr>
      <vt:lpstr>Age and gender of clients tested at the multiple disease screening service April-December 2017 (n=5,919)</vt:lpstr>
      <vt:lpstr>Proportion of men tested at the multiple disease screening service compared to other points of service</vt:lpstr>
      <vt:lpstr>HIV testing positivity yield among all tested at multiple disease screening service compared to other points of service</vt:lpstr>
      <vt:lpstr> Proportion of men accessing services at the multiple disease screening service (n=5,919) </vt:lpstr>
      <vt:lpstr> Multiple disease screening outcomes </vt:lpstr>
      <vt:lpstr>Conclusion</vt:lpstr>
      <vt:lpstr>Conclusions and Recommendations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Multi-disease screening approach to HTS (n=5,645)</dc:title>
  <dc:creator>Kelvin Ndede</dc:creator>
  <cp:lastModifiedBy>Kelvin Ndede</cp:lastModifiedBy>
  <cp:revision>204</cp:revision>
  <cp:lastPrinted>2018-07-17T11:45:42Z</cp:lastPrinted>
  <dcterms:created xsi:type="dcterms:W3CDTF">2018-02-26T13:00:50Z</dcterms:created>
  <dcterms:modified xsi:type="dcterms:W3CDTF">2018-07-24T12:21:32Z</dcterms:modified>
</cp:coreProperties>
</file>